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1.xml" ContentType="application/vnd.openxmlformats-officedocument.presentationml.tags+xml"/>
  <Override PartName="/ppt/notesSlides/notesSlide24.xml" ContentType="application/vnd.openxmlformats-officedocument.presentationml.notesSlide+xml"/>
  <Override PartName="/ppt/tags/tag12.xml" ContentType="application/vnd.openxmlformats-officedocument.presentationml.tags+xml"/>
  <Override PartName="/ppt/notesSlides/notesSlide25.xml" ContentType="application/vnd.openxmlformats-officedocument.presentationml.notesSlide+xml"/>
  <Override PartName="/ppt/tags/tag13.xml" ContentType="application/vnd.openxmlformats-officedocument.presentationml.tags+xml"/>
  <Override PartName="/ppt/notesSlides/notesSlide26.xml" ContentType="application/vnd.openxmlformats-officedocument.presentationml.notesSlide+xml"/>
  <Override PartName="/ppt/tags/tag14.xml" ContentType="application/vnd.openxmlformats-officedocument.presentationml.tags+xml"/>
  <Override PartName="/ppt/notesSlides/notesSlide27.xml" ContentType="application/vnd.openxmlformats-officedocument.presentationml.notesSlide+xml"/>
  <Override PartName="/ppt/tags/tag15.xml" ContentType="application/vnd.openxmlformats-officedocument.presentationml.tags+xml"/>
  <Override PartName="/ppt/notesSlides/notesSlide2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455" r:id="rId2"/>
    <p:sldId id="662" r:id="rId3"/>
    <p:sldId id="601" r:id="rId4"/>
    <p:sldId id="733" r:id="rId5"/>
    <p:sldId id="734" r:id="rId6"/>
    <p:sldId id="664" r:id="rId7"/>
    <p:sldId id="665" r:id="rId8"/>
    <p:sldId id="666" r:id="rId9"/>
    <p:sldId id="667" r:id="rId10"/>
    <p:sldId id="668" r:id="rId11"/>
    <p:sldId id="669" r:id="rId12"/>
    <p:sldId id="670" r:id="rId13"/>
    <p:sldId id="671" r:id="rId14"/>
    <p:sldId id="672" r:id="rId15"/>
    <p:sldId id="651" r:id="rId16"/>
    <p:sldId id="675" r:id="rId17"/>
    <p:sldId id="691" r:id="rId18"/>
    <p:sldId id="673" r:id="rId19"/>
    <p:sldId id="655" r:id="rId20"/>
    <p:sldId id="660" r:id="rId21"/>
    <p:sldId id="735" r:id="rId22"/>
    <p:sldId id="684" r:id="rId23"/>
    <p:sldId id="686" r:id="rId24"/>
    <p:sldId id="703" r:id="rId25"/>
    <p:sldId id="720" r:id="rId26"/>
    <p:sldId id="721" r:id="rId27"/>
    <p:sldId id="722" r:id="rId28"/>
    <p:sldId id="723" r:id="rId29"/>
    <p:sldId id="724" r:id="rId30"/>
    <p:sldId id="725" r:id="rId31"/>
    <p:sldId id="727" r:id="rId32"/>
    <p:sldId id="726" r:id="rId33"/>
    <p:sldId id="728" r:id="rId34"/>
    <p:sldId id="736" r:id="rId35"/>
    <p:sldId id="737" r:id="rId36"/>
    <p:sldId id="695" r:id="rId37"/>
    <p:sldId id="696" r:id="rId38"/>
    <p:sldId id="697" r:id="rId39"/>
    <p:sldId id="698" r:id="rId40"/>
    <p:sldId id="699" r:id="rId41"/>
    <p:sldId id="700" r:id="rId42"/>
    <p:sldId id="701" r:id="rId43"/>
    <p:sldId id="702" r:id="rId44"/>
    <p:sldId id="730" r:id="rId45"/>
    <p:sldId id="731" r:id="rId46"/>
    <p:sldId id="732" r:id="rId47"/>
    <p:sldId id="674" r:id="rId48"/>
    <p:sldId id="679" r:id="rId49"/>
    <p:sldId id="680" r:id="rId50"/>
    <p:sldId id="681" r:id="rId51"/>
    <p:sldId id="683" r:id="rId52"/>
    <p:sldId id="707" r:id="rId53"/>
    <p:sldId id="708" r:id="rId54"/>
    <p:sldId id="709" r:id="rId55"/>
    <p:sldId id="710" r:id="rId56"/>
    <p:sldId id="711" r:id="rId57"/>
    <p:sldId id="712" r:id="rId58"/>
    <p:sldId id="713" r:id="rId59"/>
    <p:sldId id="714" r:id="rId60"/>
    <p:sldId id="715" r:id="rId61"/>
    <p:sldId id="716" r:id="rId62"/>
    <p:sldId id="717" r:id="rId63"/>
    <p:sldId id="718" r:id="rId64"/>
    <p:sldId id="532" r:id="rId6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41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" initials="M" lastIdx="9" clrIdx="0">
    <p:extLst/>
  </p:cmAuthor>
  <p:cmAuthor id="2" name="Leilas" initials="L" lastIdx="11" clrIdx="1">
    <p:extLst/>
  </p:cmAuthor>
  <p:cmAuthor id="3" name="Admin" initials="AAA" lastIdx="2" clrIdx="2">
    <p:extLst/>
  </p:cmAuthor>
  <p:cmAuthor id="4" name="Зубаирова Оксана Владимировна" initials="ЗОВ" lastIdx="2" clrIdx="3">
    <p:extLst>
      <p:ext uri="{19B8F6BF-5375-455C-9EA6-DF929625EA0E}">
        <p15:presenceInfo xmlns:p15="http://schemas.microsoft.com/office/powerpoint/2012/main" xmlns="" userId="S-1-5-21-4226584364-21557989-1436132917-1658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9AA"/>
    <a:srgbClr val="D8EBF4"/>
    <a:srgbClr val="4383DD"/>
    <a:srgbClr val="EFF5FB"/>
    <a:srgbClr val="9ED442"/>
    <a:srgbClr val="40A7E1"/>
    <a:srgbClr val="F5B144"/>
    <a:srgbClr val="F6DB7E"/>
    <a:srgbClr val="E9950D"/>
    <a:srgbClr val="79B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38" autoAdjust="0"/>
    <p:restoredTop sz="95904" autoAdjust="0"/>
  </p:normalViewPr>
  <p:slideViewPr>
    <p:cSldViewPr snapToGrid="0">
      <p:cViewPr>
        <p:scale>
          <a:sx n="63" d="100"/>
          <a:sy n="63" d="100"/>
        </p:scale>
        <p:origin x="-684" y="-264"/>
      </p:cViewPr>
      <p:guideLst>
        <p:guide orient="horz" pos="2183"/>
        <p:guide pos="4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pPr/>
              <a:t>02.12.2021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09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487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416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116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116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858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06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36E02-6155-423A-B52D-4B33D83D6265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77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36E02-6155-423A-B52D-4B33D83D626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77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36E02-6155-423A-B52D-4B33D83D6265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77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947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858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21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711055C-32DB-471E-AEEF-4BB6465934DF}" type="slidenum">
              <a:rPr lang="ru-RU" altLang="ru-RU" smtClean="0"/>
              <a:pPr>
                <a:defRPr/>
              </a:pPr>
              <a:t>37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858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442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F52C9-DC5B-46C3-93BE-8BD8D1CF841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60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F52C9-DC5B-46C3-93BE-8BD8D1CF841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60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F52C9-DC5B-46C3-93BE-8BD8D1CF841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60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F52C9-DC5B-46C3-93BE-8BD8D1CF841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60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240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F52C9-DC5B-46C3-93BE-8BD8D1CF841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02.12.2021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60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pPr/>
              <a:t>02.12.2021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15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расширяется само понятие «воспитание» </a:t>
            </a:r>
            <a:r>
              <a:rPr lang="ru-RU" sz="1200" dirty="0" smtClean="0"/>
              <a:t>( все должно способствовать воспитанию: программы, темы, на которые педагоги общаются с учениками, оформление аудиторий, где проходят занятия, и пространств учебных заведений. )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разработке программ воспитания необходимо обратить на использование примеров, рассказывающих о наших соотечественниках, совершивших героические поступки, добившихся личного успеха в служении на благо общества и государства. Кроме этого, несомненно, важно уделять внимание истории и традициям того региона, в котором расположены детский сад или школа, чтобы дети больше узнавали свою малую Родину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F9F7-42FF-4612-89C7-B147F3EE13F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35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расширяется само понятие «воспитание» </a:t>
            </a:r>
            <a:r>
              <a:rPr lang="ru-RU" sz="1200" dirty="0" smtClean="0"/>
              <a:t>( все должно способствовать воспитанию: программы, темы, на которые педагоги общаются с учениками, оформление аудиторий, где проходят занятия, и пространств учебных заведений. )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разработке программ воспитания необходимо обратить на использование примеров, рассказывающих о наших соотечественниках, совершивших героические поступки, добившихся личного успеха в служении на благо общества и государства. Кроме этого, несомненно, важно уделять внимание истории и традициям того региона, в котором расположены детский сад или школа, чтобы дети больше узнавали свою малую Родину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F9F7-42FF-4612-89C7-B147F3EE13F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87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расширяется само понятие «воспитание» </a:t>
            </a:r>
            <a:r>
              <a:rPr lang="ru-RU" sz="1200" dirty="0" smtClean="0"/>
              <a:t>( все должно способствовать воспитанию: программы, темы, на которые педагоги общаются с учениками, оформление аудиторий, где проходят занятия, и пространств учебных заведений. )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разработке программ воспитания необходимо обратить на использование примеров, рассказывающих о наших соотечественниках, совершивших героические поступки, добившихся личного успеха в служении на благо общества и государства. Кроме этого, несомненно, важно уделять внимание истории и традициям того региона, в котором расположены детский сад или школа, чтобы дети больше узнавали свою малую Родину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4F9F7-42FF-4612-89C7-B147F3EE13F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884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97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388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212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957-3E6D-44F6-80D1-E054D6E6E00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90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5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4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8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42586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9" name="Слайд think-cell" r:id="rId7" imgW="360" imgH="360" progId="">
                  <p:embed/>
                </p:oleObj>
              </mc:Choice>
              <mc:Fallback>
                <p:oleObj name="Слайд think-cell" r:id="rId7" imgW="360" imgH="36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620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"/>
          <p:cNvSpPr/>
          <p:nvPr/>
        </p:nvSpPr>
        <p:spPr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1600"/>
          </a:p>
        </p:txBody>
      </p:sp>
      <p:sp>
        <p:nvSpPr>
          <p:cNvPr id="25" name="Прямоугольник"/>
          <p:cNvSpPr/>
          <p:nvPr/>
        </p:nvSpPr>
        <p:spPr>
          <a:xfrm>
            <a:off x="-1389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26" name="pasted-image.tiff" descr="pasted-image.tiff"/>
          <p:cNvPicPr>
            <a:picLocks noChangeAspect="1"/>
          </p:cNvPicPr>
          <p:nvPr/>
        </p:nvPicPr>
        <p:blipFill>
          <a:blip r:embed="rId2" cstate="print">
            <a:extLst/>
          </a:blip>
          <a:srcRect l="39743" r="39743" b="36077"/>
          <a:stretch>
            <a:fillRect/>
          </a:stretch>
        </p:blipFill>
        <p:spPr>
          <a:xfrm>
            <a:off x="11386743" y="476085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6616" y="6593157"/>
            <a:ext cx="260488" cy="256801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410766">
              <a:defRPr b="1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71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780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колонк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857365"/>
            <a:ext cx="5200648" cy="42687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13"/>
          </p:nvPr>
        </p:nvSpPr>
        <p:spPr>
          <a:xfrm>
            <a:off x="6381752" y="1857365"/>
            <a:ext cx="5105397" cy="42687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14290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4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3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13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0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5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8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4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image" Target="../media/image33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jpeg"/><Relationship Id="rId11" Type="http://schemas.openxmlformats.org/officeDocument/2006/relationships/image" Target="../media/image5.emf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emf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jpeg"/><Relationship Id="rId11" Type="http://schemas.openxmlformats.org/officeDocument/2006/relationships/image" Target="../media/image57.gif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hyperlink" Target="https://shop.prosv.ru/katalog" TargetMode="External"/><Relationship Id="rId9" Type="http://schemas.openxmlformats.org/officeDocument/2006/relationships/hyperlink" Target="https://media.prosv.ru/content/?situations=true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emf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tags" Target="../tags/tag8.xml"/><Relationship Id="rId7" Type="http://schemas.openxmlformats.org/officeDocument/2006/relationships/image" Target="../media/image71.jpe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0.emf"/><Relationship Id="rId11" Type="http://schemas.openxmlformats.org/officeDocument/2006/relationships/image" Target="../media/image75.jpe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4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76.jpe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4.jpeg"/><Relationship Id="rId4" Type="http://schemas.openxmlformats.org/officeDocument/2006/relationships/image" Target="../media/image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3.jpeg"/><Relationship Id="rId5" Type="http://schemas.openxmlformats.org/officeDocument/2006/relationships/image" Target="../media/image102.png"/><Relationship Id="rId10" Type="http://schemas.openxmlformats.org/officeDocument/2006/relationships/image" Target="../media/image107.tiff"/><Relationship Id="rId4" Type="http://schemas.openxmlformats.org/officeDocument/2006/relationships/image" Target="../media/image101.png"/><Relationship Id="rId9" Type="http://schemas.openxmlformats.org/officeDocument/2006/relationships/image" Target="../media/image106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12" Type="http://schemas.openxmlformats.org/officeDocument/2006/relationships/image" Target="../media/image112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11" Type="http://schemas.openxmlformats.org/officeDocument/2006/relationships/image" Target="../media/image111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0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11" Type="http://schemas.openxmlformats.org/officeDocument/2006/relationships/image" Target="../media/image118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7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12" Type="http://schemas.openxmlformats.org/officeDocument/2006/relationships/image" Target="../media/image12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11" Type="http://schemas.openxmlformats.org/officeDocument/2006/relationships/image" Target="../media/image122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1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12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12" Type="http://schemas.openxmlformats.org/officeDocument/2006/relationships/image" Target="../media/image128.png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11" Type="http://schemas.openxmlformats.org/officeDocument/2006/relationships/image" Target="../media/image127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26.png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12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12" Type="http://schemas.openxmlformats.org/officeDocument/2006/relationships/image" Target="../media/image133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11" Type="http://schemas.openxmlformats.org/officeDocument/2006/relationships/image" Target="../media/image132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31.png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13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mailto:vopros@prosv.ru" TargetMode="External"/><Relationship Id="rId3" Type="http://schemas.openxmlformats.org/officeDocument/2006/relationships/tags" Target="../tags/tag17.xml"/><Relationship Id="rId7" Type="http://schemas.openxmlformats.org/officeDocument/2006/relationships/image" Target="../media/image3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29.xml"/><Relationship Id="rId10" Type="http://schemas.openxmlformats.org/officeDocument/2006/relationships/image" Target="../media/image136.gif"/><Relationship Id="rId4" Type="http://schemas.openxmlformats.org/officeDocument/2006/relationships/slideLayout" Target="../slideLayouts/slideLayout1.xml"/><Relationship Id="rId9" Type="http://schemas.openxmlformats.org/officeDocument/2006/relationships/hyperlink" Target="https://shop.prosv.ru/formirovanie-funkcionalnoj-gramotnosti-sbornik-zadach-po-russkomu-yazyku-dlya-8-11-klassov278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78605" y="4097378"/>
            <a:ext cx="11819633" cy="211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669879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0528363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573455" y="203633"/>
            <a:ext cx="2954908" cy="1233124"/>
          </a:xfrm>
          <a:prstGeom prst="rect">
            <a:avLst/>
          </a:prstGeom>
          <a:solidFill>
            <a:srgbClr val="2D2B8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86183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141091" y="2669879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1663636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618544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096002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9050908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2" name="Freeform 30"/>
          <p:cNvSpPr>
            <a:spLocks noEditPoints="1"/>
          </p:cNvSpPr>
          <p:nvPr/>
        </p:nvSpPr>
        <p:spPr bwMode="auto">
          <a:xfrm>
            <a:off x="10963791" y="3056737"/>
            <a:ext cx="606596" cy="489249"/>
          </a:xfrm>
          <a:custGeom>
            <a:avLst/>
            <a:gdLst>
              <a:gd name="T0" fmla="*/ 442 w 884"/>
              <a:gd name="T1" fmla="*/ 286 h 711"/>
              <a:gd name="T2" fmla="*/ 334 w 884"/>
              <a:gd name="T3" fmla="*/ 179 h 711"/>
              <a:gd name="T4" fmla="*/ 442 w 884"/>
              <a:gd name="T5" fmla="*/ 71 h 711"/>
              <a:gd name="T6" fmla="*/ 549 w 884"/>
              <a:gd name="T7" fmla="*/ 179 h 711"/>
              <a:gd name="T8" fmla="*/ 442 w 884"/>
              <a:gd name="T9" fmla="*/ 286 h 711"/>
              <a:gd name="T10" fmla="*/ 442 w 884"/>
              <a:gd name="T11" fmla="*/ 0 h 711"/>
              <a:gd name="T12" fmla="*/ 263 w 884"/>
              <a:gd name="T13" fmla="*/ 179 h 711"/>
              <a:gd name="T14" fmla="*/ 442 w 884"/>
              <a:gd name="T15" fmla="*/ 358 h 711"/>
              <a:gd name="T16" fmla="*/ 514 w 884"/>
              <a:gd name="T17" fmla="*/ 343 h 711"/>
              <a:gd name="T18" fmla="*/ 514 w 884"/>
              <a:gd name="T19" fmla="*/ 577 h 711"/>
              <a:gd name="T20" fmla="*/ 442 w 884"/>
              <a:gd name="T21" fmla="*/ 529 h 711"/>
              <a:gd name="T22" fmla="*/ 370 w 884"/>
              <a:gd name="T23" fmla="*/ 577 h 711"/>
              <a:gd name="T24" fmla="*/ 370 w 884"/>
              <a:gd name="T25" fmla="*/ 391 h 711"/>
              <a:gd name="T26" fmla="*/ 299 w 884"/>
              <a:gd name="T27" fmla="*/ 391 h 711"/>
              <a:gd name="T28" fmla="*/ 299 w 884"/>
              <a:gd name="T29" fmla="*/ 711 h 711"/>
              <a:gd name="T30" fmla="*/ 442 w 884"/>
              <a:gd name="T31" fmla="*/ 616 h 711"/>
              <a:gd name="T32" fmla="*/ 585 w 884"/>
              <a:gd name="T33" fmla="*/ 711 h 711"/>
              <a:gd name="T34" fmla="*/ 585 w 884"/>
              <a:gd name="T35" fmla="*/ 285 h 711"/>
              <a:gd name="T36" fmla="*/ 621 w 884"/>
              <a:gd name="T37" fmla="*/ 179 h 711"/>
              <a:gd name="T38" fmla="*/ 442 w 884"/>
              <a:gd name="T39" fmla="*/ 0 h 711"/>
              <a:gd name="T40" fmla="*/ 836 w 884"/>
              <a:gd name="T41" fmla="*/ 36 h 711"/>
              <a:gd name="T42" fmla="*/ 662 w 884"/>
              <a:gd name="T43" fmla="*/ 60 h 711"/>
              <a:gd name="T44" fmla="*/ 687 w 884"/>
              <a:gd name="T45" fmla="*/ 130 h 711"/>
              <a:gd name="T46" fmla="*/ 789 w 884"/>
              <a:gd name="T47" fmla="*/ 116 h 711"/>
              <a:gd name="T48" fmla="*/ 789 w 884"/>
              <a:gd name="T49" fmla="*/ 277 h 711"/>
              <a:gd name="T50" fmla="*/ 678 w 884"/>
              <a:gd name="T51" fmla="*/ 262 h 711"/>
              <a:gd name="T52" fmla="*/ 641 w 884"/>
              <a:gd name="T53" fmla="*/ 330 h 711"/>
              <a:gd name="T54" fmla="*/ 836 w 884"/>
              <a:gd name="T55" fmla="*/ 358 h 711"/>
              <a:gd name="T56" fmla="*/ 836 w 884"/>
              <a:gd name="T57" fmla="*/ 36 h 711"/>
              <a:gd name="T58" fmla="*/ 95 w 884"/>
              <a:gd name="T59" fmla="*/ 277 h 711"/>
              <a:gd name="T60" fmla="*/ 95 w 884"/>
              <a:gd name="T61" fmla="*/ 116 h 711"/>
              <a:gd name="T62" fmla="*/ 196 w 884"/>
              <a:gd name="T63" fmla="*/ 130 h 711"/>
              <a:gd name="T64" fmla="*/ 221 w 884"/>
              <a:gd name="T65" fmla="*/ 60 h 711"/>
              <a:gd name="T66" fmla="*/ 48 w 884"/>
              <a:gd name="T67" fmla="*/ 35 h 711"/>
              <a:gd name="T68" fmla="*/ 48 w 884"/>
              <a:gd name="T69" fmla="*/ 358 h 711"/>
              <a:gd name="T70" fmla="*/ 243 w 884"/>
              <a:gd name="T71" fmla="*/ 331 h 711"/>
              <a:gd name="T72" fmla="*/ 206 w 884"/>
              <a:gd name="T73" fmla="*/ 263 h 711"/>
              <a:gd name="T74" fmla="*/ 95 w 884"/>
              <a:gd name="T75" fmla="*/ 27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4" h="711">
                <a:moveTo>
                  <a:pt x="442" y="286"/>
                </a:moveTo>
                <a:cubicBezTo>
                  <a:pt x="382" y="286"/>
                  <a:pt x="334" y="238"/>
                  <a:pt x="334" y="179"/>
                </a:cubicBezTo>
                <a:cubicBezTo>
                  <a:pt x="334" y="120"/>
                  <a:pt x="382" y="71"/>
                  <a:pt x="442" y="71"/>
                </a:cubicBezTo>
                <a:cubicBezTo>
                  <a:pt x="501" y="71"/>
                  <a:pt x="549" y="120"/>
                  <a:pt x="549" y="179"/>
                </a:cubicBezTo>
                <a:cubicBezTo>
                  <a:pt x="549" y="238"/>
                  <a:pt x="501" y="286"/>
                  <a:pt x="442" y="286"/>
                </a:cubicBezTo>
                <a:close/>
                <a:moveTo>
                  <a:pt x="442" y="0"/>
                </a:moveTo>
                <a:cubicBezTo>
                  <a:pt x="343" y="0"/>
                  <a:pt x="263" y="80"/>
                  <a:pt x="263" y="179"/>
                </a:cubicBezTo>
                <a:cubicBezTo>
                  <a:pt x="263" y="277"/>
                  <a:pt x="343" y="358"/>
                  <a:pt x="442" y="358"/>
                </a:cubicBezTo>
                <a:cubicBezTo>
                  <a:pt x="467" y="358"/>
                  <a:pt x="478" y="352"/>
                  <a:pt x="514" y="343"/>
                </a:cubicBezTo>
                <a:lnTo>
                  <a:pt x="514" y="577"/>
                </a:lnTo>
                <a:lnTo>
                  <a:pt x="442" y="529"/>
                </a:lnTo>
                <a:lnTo>
                  <a:pt x="370" y="577"/>
                </a:lnTo>
                <a:lnTo>
                  <a:pt x="370" y="391"/>
                </a:lnTo>
                <a:lnTo>
                  <a:pt x="299" y="391"/>
                </a:lnTo>
                <a:lnTo>
                  <a:pt x="299" y="711"/>
                </a:lnTo>
                <a:lnTo>
                  <a:pt x="442" y="616"/>
                </a:lnTo>
                <a:lnTo>
                  <a:pt x="585" y="711"/>
                </a:lnTo>
                <a:lnTo>
                  <a:pt x="585" y="285"/>
                </a:lnTo>
                <a:cubicBezTo>
                  <a:pt x="621" y="255"/>
                  <a:pt x="621" y="219"/>
                  <a:pt x="621" y="179"/>
                </a:cubicBezTo>
                <a:cubicBezTo>
                  <a:pt x="621" y="80"/>
                  <a:pt x="540" y="0"/>
                  <a:pt x="442" y="0"/>
                </a:cubicBezTo>
                <a:close/>
                <a:moveTo>
                  <a:pt x="836" y="36"/>
                </a:moveTo>
                <a:cubicBezTo>
                  <a:pt x="778" y="46"/>
                  <a:pt x="720" y="54"/>
                  <a:pt x="662" y="60"/>
                </a:cubicBezTo>
                <a:cubicBezTo>
                  <a:pt x="674" y="82"/>
                  <a:pt x="683" y="105"/>
                  <a:pt x="687" y="130"/>
                </a:cubicBezTo>
                <a:cubicBezTo>
                  <a:pt x="721" y="126"/>
                  <a:pt x="756" y="121"/>
                  <a:pt x="789" y="116"/>
                </a:cubicBezTo>
                <a:cubicBezTo>
                  <a:pt x="804" y="169"/>
                  <a:pt x="804" y="224"/>
                  <a:pt x="789" y="277"/>
                </a:cubicBezTo>
                <a:cubicBezTo>
                  <a:pt x="752" y="271"/>
                  <a:pt x="715" y="266"/>
                  <a:pt x="678" y="262"/>
                </a:cubicBezTo>
                <a:cubicBezTo>
                  <a:pt x="669" y="287"/>
                  <a:pt x="656" y="310"/>
                  <a:pt x="641" y="330"/>
                </a:cubicBezTo>
                <a:cubicBezTo>
                  <a:pt x="706" y="336"/>
                  <a:pt x="771" y="346"/>
                  <a:pt x="836" y="358"/>
                </a:cubicBezTo>
                <a:cubicBezTo>
                  <a:pt x="883" y="258"/>
                  <a:pt x="884" y="138"/>
                  <a:pt x="836" y="36"/>
                </a:cubicBezTo>
                <a:close/>
                <a:moveTo>
                  <a:pt x="95" y="277"/>
                </a:moveTo>
                <a:cubicBezTo>
                  <a:pt x="81" y="225"/>
                  <a:pt x="81" y="170"/>
                  <a:pt x="95" y="116"/>
                </a:cubicBezTo>
                <a:cubicBezTo>
                  <a:pt x="129" y="122"/>
                  <a:pt x="162" y="126"/>
                  <a:pt x="196" y="130"/>
                </a:cubicBezTo>
                <a:cubicBezTo>
                  <a:pt x="201" y="105"/>
                  <a:pt x="209" y="82"/>
                  <a:pt x="221" y="60"/>
                </a:cubicBezTo>
                <a:cubicBezTo>
                  <a:pt x="163" y="54"/>
                  <a:pt x="105" y="46"/>
                  <a:pt x="48" y="35"/>
                </a:cubicBezTo>
                <a:cubicBezTo>
                  <a:pt x="3" y="140"/>
                  <a:pt x="0" y="255"/>
                  <a:pt x="48" y="358"/>
                </a:cubicBezTo>
                <a:cubicBezTo>
                  <a:pt x="112" y="346"/>
                  <a:pt x="178" y="337"/>
                  <a:pt x="243" y="331"/>
                </a:cubicBezTo>
                <a:cubicBezTo>
                  <a:pt x="227" y="310"/>
                  <a:pt x="215" y="287"/>
                  <a:pt x="206" y="263"/>
                </a:cubicBezTo>
                <a:cubicBezTo>
                  <a:pt x="169" y="267"/>
                  <a:pt x="132" y="271"/>
                  <a:pt x="95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3" name="Freeform 31"/>
          <p:cNvSpPr>
            <a:spLocks noEditPoints="1"/>
          </p:cNvSpPr>
          <p:nvPr/>
        </p:nvSpPr>
        <p:spPr bwMode="auto">
          <a:xfrm>
            <a:off x="5062984" y="3029721"/>
            <a:ext cx="591581" cy="567288"/>
          </a:xfrm>
          <a:custGeom>
            <a:avLst/>
            <a:gdLst>
              <a:gd name="T0" fmla="*/ 466 w 860"/>
              <a:gd name="T1" fmla="*/ 465 h 823"/>
              <a:gd name="T2" fmla="*/ 394 w 860"/>
              <a:gd name="T3" fmla="*/ 393 h 823"/>
              <a:gd name="T4" fmla="*/ 537 w 860"/>
              <a:gd name="T5" fmla="*/ 716 h 823"/>
              <a:gd name="T6" fmla="*/ 609 w 860"/>
              <a:gd name="T7" fmla="*/ 644 h 823"/>
              <a:gd name="T8" fmla="*/ 537 w 860"/>
              <a:gd name="T9" fmla="*/ 716 h 823"/>
              <a:gd name="T10" fmla="*/ 609 w 860"/>
              <a:gd name="T11" fmla="*/ 608 h 823"/>
              <a:gd name="T12" fmla="*/ 537 w 860"/>
              <a:gd name="T13" fmla="*/ 537 h 823"/>
              <a:gd name="T14" fmla="*/ 716 w 860"/>
              <a:gd name="T15" fmla="*/ 644 h 823"/>
              <a:gd name="T16" fmla="*/ 645 w 860"/>
              <a:gd name="T17" fmla="*/ 716 h 823"/>
              <a:gd name="T18" fmla="*/ 716 w 860"/>
              <a:gd name="T19" fmla="*/ 644 h 823"/>
              <a:gd name="T20" fmla="*/ 645 w 860"/>
              <a:gd name="T21" fmla="*/ 537 h 823"/>
              <a:gd name="T22" fmla="*/ 716 w 860"/>
              <a:gd name="T23" fmla="*/ 608 h 823"/>
              <a:gd name="T24" fmla="*/ 251 w 860"/>
              <a:gd name="T25" fmla="*/ 716 h 823"/>
              <a:gd name="T26" fmla="*/ 322 w 860"/>
              <a:gd name="T27" fmla="*/ 644 h 823"/>
              <a:gd name="T28" fmla="*/ 251 w 860"/>
              <a:gd name="T29" fmla="*/ 716 h 823"/>
              <a:gd name="T30" fmla="*/ 322 w 860"/>
              <a:gd name="T31" fmla="*/ 608 h 823"/>
              <a:gd name="T32" fmla="*/ 251 w 860"/>
              <a:gd name="T33" fmla="*/ 537 h 823"/>
              <a:gd name="T34" fmla="*/ 143 w 860"/>
              <a:gd name="T35" fmla="*/ 716 h 823"/>
              <a:gd name="T36" fmla="*/ 215 w 860"/>
              <a:gd name="T37" fmla="*/ 644 h 823"/>
              <a:gd name="T38" fmla="*/ 143 w 860"/>
              <a:gd name="T39" fmla="*/ 716 h 823"/>
              <a:gd name="T40" fmla="*/ 215 w 860"/>
              <a:gd name="T41" fmla="*/ 608 h 823"/>
              <a:gd name="T42" fmla="*/ 143 w 860"/>
              <a:gd name="T43" fmla="*/ 537 h 823"/>
              <a:gd name="T44" fmla="*/ 788 w 860"/>
              <a:gd name="T45" fmla="*/ 752 h 823"/>
              <a:gd name="T46" fmla="*/ 466 w 860"/>
              <a:gd name="T47" fmla="*/ 537 h 823"/>
              <a:gd name="T48" fmla="*/ 394 w 860"/>
              <a:gd name="T49" fmla="*/ 752 h 823"/>
              <a:gd name="T50" fmla="*/ 72 w 860"/>
              <a:gd name="T51" fmla="*/ 501 h 823"/>
              <a:gd name="T52" fmla="*/ 430 w 860"/>
              <a:gd name="T53" fmla="*/ 269 h 823"/>
              <a:gd name="T54" fmla="*/ 788 w 860"/>
              <a:gd name="T55" fmla="*/ 501 h 823"/>
              <a:gd name="T56" fmla="*/ 100 w 860"/>
              <a:gd name="T57" fmla="*/ 358 h 823"/>
              <a:gd name="T58" fmla="*/ 199 w 860"/>
              <a:gd name="T59" fmla="*/ 429 h 823"/>
              <a:gd name="T60" fmla="*/ 100 w 860"/>
              <a:gd name="T61" fmla="*/ 358 h 823"/>
              <a:gd name="T62" fmla="*/ 778 w 860"/>
              <a:gd name="T63" fmla="*/ 429 h 823"/>
              <a:gd name="T64" fmla="*/ 600 w 860"/>
              <a:gd name="T65" fmla="*/ 358 h 823"/>
              <a:gd name="T66" fmla="*/ 816 w 860"/>
              <a:gd name="T67" fmla="*/ 286 h 823"/>
              <a:gd name="T68" fmla="*/ 466 w 860"/>
              <a:gd name="T69" fmla="*/ 183 h 823"/>
              <a:gd name="T70" fmla="*/ 483 w 860"/>
              <a:gd name="T71" fmla="*/ 73 h 823"/>
              <a:gd name="T72" fmla="*/ 645 w 860"/>
              <a:gd name="T73" fmla="*/ 53 h 823"/>
              <a:gd name="T74" fmla="*/ 430 w 860"/>
              <a:gd name="T75" fmla="*/ 0 h 823"/>
              <a:gd name="T76" fmla="*/ 394 w 860"/>
              <a:gd name="T77" fmla="*/ 183 h 823"/>
              <a:gd name="T78" fmla="*/ 44 w 860"/>
              <a:gd name="T79" fmla="*/ 286 h 823"/>
              <a:gd name="T80" fmla="*/ 0 w 860"/>
              <a:gd name="T81" fmla="*/ 823 h 823"/>
              <a:gd name="T82" fmla="*/ 860 w 860"/>
              <a:gd name="T83" fmla="*/ 448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0" h="823">
                <a:moveTo>
                  <a:pt x="394" y="465"/>
                </a:moveTo>
                <a:lnTo>
                  <a:pt x="466" y="465"/>
                </a:lnTo>
                <a:lnTo>
                  <a:pt x="466" y="393"/>
                </a:lnTo>
                <a:lnTo>
                  <a:pt x="394" y="393"/>
                </a:lnTo>
                <a:lnTo>
                  <a:pt x="394" y="465"/>
                </a:lnTo>
                <a:close/>
                <a:moveTo>
                  <a:pt x="537" y="716"/>
                </a:moveTo>
                <a:lnTo>
                  <a:pt x="609" y="716"/>
                </a:lnTo>
                <a:lnTo>
                  <a:pt x="609" y="644"/>
                </a:lnTo>
                <a:lnTo>
                  <a:pt x="537" y="644"/>
                </a:lnTo>
                <a:lnTo>
                  <a:pt x="537" y="716"/>
                </a:lnTo>
                <a:close/>
                <a:moveTo>
                  <a:pt x="537" y="608"/>
                </a:moveTo>
                <a:lnTo>
                  <a:pt x="609" y="608"/>
                </a:lnTo>
                <a:lnTo>
                  <a:pt x="609" y="537"/>
                </a:lnTo>
                <a:lnTo>
                  <a:pt x="537" y="537"/>
                </a:lnTo>
                <a:lnTo>
                  <a:pt x="537" y="608"/>
                </a:lnTo>
                <a:close/>
                <a:moveTo>
                  <a:pt x="716" y="644"/>
                </a:moveTo>
                <a:lnTo>
                  <a:pt x="645" y="644"/>
                </a:lnTo>
                <a:lnTo>
                  <a:pt x="645" y="716"/>
                </a:lnTo>
                <a:lnTo>
                  <a:pt x="716" y="716"/>
                </a:lnTo>
                <a:lnTo>
                  <a:pt x="716" y="644"/>
                </a:lnTo>
                <a:close/>
                <a:moveTo>
                  <a:pt x="716" y="537"/>
                </a:moveTo>
                <a:lnTo>
                  <a:pt x="645" y="537"/>
                </a:lnTo>
                <a:lnTo>
                  <a:pt x="645" y="608"/>
                </a:lnTo>
                <a:lnTo>
                  <a:pt x="716" y="608"/>
                </a:lnTo>
                <a:lnTo>
                  <a:pt x="716" y="537"/>
                </a:lnTo>
                <a:close/>
                <a:moveTo>
                  <a:pt x="251" y="716"/>
                </a:moveTo>
                <a:lnTo>
                  <a:pt x="322" y="716"/>
                </a:lnTo>
                <a:lnTo>
                  <a:pt x="322" y="644"/>
                </a:lnTo>
                <a:lnTo>
                  <a:pt x="251" y="644"/>
                </a:lnTo>
                <a:lnTo>
                  <a:pt x="251" y="716"/>
                </a:lnTo>
                <a:close/>
                <a:moveTo>
                  <a:pt x="251" y="608"/>
                </a:moveTo>
                <a:lnTo>
                  <a:pt x="322" y="608"/>
                </a:lnTo>
                <a:lnTo>
                  <a:pt x="322" y="537"/>
                </a:lnTo>
                <a:lnTo>
                  <a:pt x="251" y="537"/>
                </a:lnTo>
                <a:lnTo>
                  <a:pt x="251" y="608"/>
                </a:lnTo>
                <a:close/>
                <a:moveTo>
                  <a:pt x="143" y="716"/>
                </a:moveTo>
                <a:lnTo>
                  <a:pt x="215" y="716"/>
                </a:lnTo>
                <a:lnTo>
                  <a:pt x="215" y="644"/>
                </a:lnTo>
                <a:lnTo>
                  <a:pt x="143" y="644"/>
                </a:lnTo>
                <a:lnTo>
                  <a:pt x="143" y="716"/>
                </a:lnTo>
                <a:close/>
                <a:moveTo>
                  <a:pt x="143" y="608"/>
                </a:moveTo>
                <a:lnTo>
                  <a:pt x="215" y="608"/>
                </a:lnTo>
                <a:lnTo>
                  <a:pt x="215" y="537"/>
                </a:lnTo>
                <a:lnTo>
                  <a:pt x="143" y="537"/>
                </a:lnTo>
                <a:lnTo>
                  <a:pt x="143" y="608"/>
                </a:lnTo>
                <a:close/>
                <a:moveTo>
                  <a:pt x="788" y="752"/>
                </a:moveTo>
                <a:lnTo>
                  <a:pt x="466" y="752"/>
                </a:lnTo>
                <a:lnTo>
                  <a:pt x="466" y="537"/>
                </a:lnTo>
                <a:lnTo>
                  <a:pt x="394" y="537"/>
                </a:lnTo>
                <a:lnTo>
                  <a:pt x="394" y="752"/>
                </a:lnTo>
                <a:lnTo>
                  <a:pt x="72" y="752"/>
                </a:lnTo>
                <a:lnTo>
                  <a:pt x="72" y="501"/>
                </a:lnTo>
                <a:lnTo>
                  <a:pt x="232" y="501"/>
                </a:lnTo>
                <a:lnTo>
                  <a:pt x="430" y="269"/>
                </a:lnTo>
                <a:lnTo>
                  <a:pt x="628" y="501"/>
                </a:lnTo>
                <a:lnTo>
                  <a:pt x="788" y="501"/>
                </a:lnTo>
                <a:lnTo>
                  <a:pt x="788" y="752"/>
                </a:lnTo>
                <a:close/>
                <a:moveTo>
                  <a:pt x="100" y="358"/>
                </a:moveTo>
                <a:lnTo>
                  <a:pt x="260" y="358"/>
                </a:lnTo>
                <a:lnTo>
                  <a:pt x="199" y="429"/>
                </a:lnTo>
                <a:lnTo>
                  <a:pt x="82" y="429"/>
                </a:lnTo>
                <a:lnTo>
                  <a:pt x="100" y="358"/>
                </a:lnTo>
                <a:close/>
                <a:moveTo>
                  <a:pt x="760" y="358"/>
                </a:moveTo>
                <a:lnTo>
                  <a:pt x="778" y="429"/>
                </a:lnTo>
                <a:lnTo>
                  <a:pt x="661" y="429"/>
                </a:lnTo>
                <a:lnTo>
                  <a:pt x="600" y="358"/>
                </a:lnTo>
                <a:lnTo>
                  <a:pt x="760" y="358"/>
                </a:lnTo>
                <a:close/>
                <a:moveTo>
                  <a:pt x="816" y="286"/>
                </a:moveTo>
                <a:lnTo>
                  <a:pt x="539" y="286"/>
                </a:lnTo>
                <a:lnTo>
                  <a:pt x="466" y="183"/>
                </a:lnTo>
                <a:lnTo>
                  <a:pt x="466" y="59"/>
                </a:lnTo>
                <a:cubicBezTo>
                  <a:pt x="466" y="62"/>
                  <a:pt x="477" y="67"/>
                  <a:pt x="483" y="73"/>
                </a:cubicBezTo>
                <a:cubicBezTo>
                  <a:pt x="512" y="101"/>
                  <a:pt x="537" y="125"/>
                  <a:pt x="645" y="125"/>
                </a:cubicBezTo>
                <a:lnTo>
                  <a:pt x="645" y="53"/>
                </a:lnTo>
                <a:cubicBezTo>
                  <a:pt x="573" y="53"/>
                  <a:pt x="550" y="47"/>
                  <a:pt x="533" y="31"/>
                </a:cubicBezTo>
                <a:cubicBezTo>
                  <a:pt x="511" y="9"/>
                  <a:pt x="488" y="0"/>
                  <a:pt x="430" y="0"/>
                </a:cubicBezTo>
                <a:lnTo>
                  <a:pt x="394" y="0"/>
                </a:lnTo>
                <a:lnTo>
                  <a:pt x="394" y="183"/>
                </a:lnTo>
                <a:lnTo>
                  <a:pt x="322" y="286"/>
                </a:lnTo>
                <a:lnTo>
                  <a:pt x="44" y="286"/>
                </a:lnTo>
                <a:lnTo>
                  <a:pt x="1" y="458"/>
                </a:lnTo>
                <a:lnTo>
                  <a:pt x="0" y="823"/>
                </a:lnTo>
                <a:lnTo>
                  <a:pt x="860" y="823"/>
                </a:lnTo>
                <a:lnTo>
                  <a:pt x="860" y="448"/>
                </a:lnTo>
                <a:lnTo>
                  <a:pt x="816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3077747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6" name="Freeform 54"/>
          <p:cNvSpPr>
            <a:spLocks noEditPoints="1"/>
          </p:cNvSpPr>
          <p:nvPr/>
        </p:nvSpPr>
        <p:spPr bwMode="auto">
          <a:xfrm>
            <a:off x="2108074" y="3005710"/>
            <a:ext cx="588580" cy="591300"/>
          </a:xfrm>
          <a:custGeom>
            <a:avLst/>
            <a:gdLst>
              <a:gd name="T0" fmla="*/ 358 w 860"/>
              <a:gd name="T1" fmla="*/ 322 h 859"/>
              <a:gd name="T2" fmla="*/ 358 w 860"/>
              <a:gd name="T3" fmla="*/ 250 h 859"/>
              <a:gd name="T4" fmla="*/ 287 w 860"/>
              <a:gd name="T5" fmla="*/ 250 h 859"/>
              <a:gd name="T6" fmla="*/ 287 w 860"/>
              <a:gd name="T7" fmla="*/ 322 h 859"/>
              <a:gd name="T8" fmla="*/ 358 w 860"/>
              <a:gd name="T9" fmla="*/ 322 h 859"/>
              <a:gd name="T10" fmla="*/ 215 w 860"/>
              <a:gd name="T11" fmla="*/ 394 h 859"/>
              <a:gd name="T12" fmla="*/ 144 w 860"/>
              <a:gd name="T13" fmla="*/ 394 h 859"/>
              <a:gd name="T14" fmla="*/ 144 w 860"/>
              <a:gd name="T15" fmla="*/ 465 h 859"/>
              <a:gd name="T16" fmla="*/ 215 w 860"/>
              <a:gd name="T17" fmla="*/ 465 h 859"/>
              <a:gd name="T18" fmla="*/ 215 w 860"/>
              <a:gd name="T19" fmla="*/ 394 h 859"/>
              <a:gd name="T20" fmla="*/ 251 w 860"/>
              <a:gd name="T21" fmla="*/ 143 h 859"/>
              <a:gd name="T22" fmla="*/ 394 w 860"/>
              <a:gd name="T23" fmla="*/ 143 h 859"/>
              <a:gd name="T24" fmla="*/ 394 w 860"/>
              <a:gd name="T25" fmla="*/ 71 h 859"/>
              <a:gd name="T26" fmla="*/ 251 w 860"/>
              <a:gd name="T27" fmla="*/ 71 h 859"/>
              <a:gd name="T28" fmla="*/ 251 w 860"/>
              <a:gd name="T29" fmla="*/ 0 h 859"/>
              <a:gd name="T30" fmla="*/ 179 w 860"/>
              <a:gd name="T31" fmla="*/ 0 h 859"/>
              <a:gd name="T32" fmla="*/ 179 w 860"/>
              <a:gd name="T33" fmla="*/ 179 h 859"/>
              <a:gd name="T34" fmla="*/ 251 w 860"/>
              <a:gd name="T35" fmla="*/ 179 h 859"/>
              <a:gd name="T36" fmla="*/ 251 w 860"/>
              <a:gd name="T37" fmla="*/ 143 h 859"/>
              <a:gd name="T38" fmla="*/ 215 w 860"/>
              <a:gd name="T39" fmla="*/ 250 h 859"/>
              <a:gd name="T40" fmla="*/ 144 w 860"/>
              <a:gd name="T41" fmla="*/ 250 h 859"/>
              <a:gd name="T42" fmla="*/ 144 w 860"/>
              <a:gd name="T43" fmla="*/ 322 h 859"/>
              <a:gd name="T44" fmla="*/ 215 w 860"/>
              <a:gd name="T45" fmla="*/ 322 h 859"/>
              <a:gd name="T46" fmla="*/ 215 w 860"/>
              <a:gd name="T47" fmla="*/ 250 h 859"/>
              <a:gd name="T48" fmla="*/ 609 w 860"/>
              <a:gd name="T49" fmla="*/ 429 h 859"/>
              <a:gd name="T50" fmla="*/ 537 w 860"/>
              <a:gd name="T51" fmla="*/ 429 h 859"/>
              <a:gd name="T52" fmla="*/ 537 w 860"/>
              <a:gd name="T53" fmla="*/ 588 h 859"/>
              <a:gd name="T54" fmla="*/ 620 w 860"/>
              <a:gd name="T55" fmla="*/ 670 h 859"/>
              <a:gd name="T56" fmla="*/ 670 w 860"/>
              <a:gd name="T57" fmla="*/ 619 h 859"/>
              <a:gd name="T58" fmla="*/ 609 w 860"/>
              <a:gd name="T59" fmla="*/ 558 h 859"/>
              <a:gd name="T60" fmla="*/ 609 w 860"/>
              <a:gd name="T61" fmla="*/ 429 h 859"/>
              <a:gd name="T62" fmla="*/ 573 w 860"/>
              <a:gd name="T63" fmla="*/ 788 h 859"/>
              <a:gd name="T64" fmla="*/ 358 w 860"/>
              <a:gd name="T65" fmla="*/ 573 h 859"/>
              <a:gd name="T66" fmla="*/ 573 w 860"/>
              <a:gd name="T67" fmla="*/ 358 h 859"/>
              <a:gd name="T68" fmla="*/ 788 w 860"/>
              <a:gd name="T69" fmla="*/ 573 h 859"/>
              <a:gd name="T70" fmla="*/ 573 w 860"/>
              <a:gd name="T71" fmla="*/ 788 h 859"/>
              <a:gd name="T72" fmla="*/ 712 w 860"/>
              <a:gd name="T73" fmla="*/ 322 h 859"/>
              <a:gd name="T74" fmla="*/ 716 w 860"/>
              <a:gd name="T75" fmla="*/ 322 h 859"/>
              <a:gd name="T76" fmla="*/ 716 w 860"/>
              <a:gd name="T77" fmla="*/ 71 h 859"/>
              <a:gd name="T78" fmla="*/ 537 w 860"/>
              <a:gd name="T79" fmla="*/ 71 h 859"/>
              <a:gd name="T80" fmla="*/ 537 w 860"/>
              <a:gd name="T81" fmla="*/ 0 h 859"/>
              <a:gd name="T82" fmla="*/ 466 w 860"/>
              <a:gd name="T83" fmla="*/ 0 h 859"/>
              <a:gd name="T84" fmla="*/ 466 w 860"/>
              <a:gd name="T85" fmla="*/ 179 h 859"/>
              <a:gd name="T86" fmla="*/ 537 w 860"/>
              <a:gd name="T87" fmla="*/ 179 h 859"/>
              <a:gd name="T88" fmla="*/ 537 w 860"/>
              <a:gd name="T89" fmla="*/ 143 h 859"/>
              <a:gd name="T90" fmla="*/ 645 w 860"/>
              <a:gd name="T91" fmla="*/ 143 h 859"/>
              <a:gd name="T92" fmla="*/ 645 w 860"/>
              <a:gd name="T93" fmla="*/ 296 h 859"/>
              <a:gd name="T94" fmla="*/ 573 w 860"/>
              <a:gd name="T95" fmla="*/ 286 h 859"/>
              <a:gd name="T96" fmla="*/ 289 w 860"/>
              <a:gd name="T97" fmla="*/ 537 h 859"/>
              <a:gd name="T98" fmla="*/ 72 w 860"/>
              <a:gd name="T99" fmla="*/ 537 h 859"/>
              <a:gd name="T100" fmla="*/ 72 w 860"/>
              <a:gd name="T101" fmla="*/ 143 h 859"/>
              <a:gd name="T102" fmla="*/ 108 w 860"/>
              <a:gd name="T103" fmla="*/ 143 h 859"/>
              <a:gd name="T104" fmla="*/ 108 w 860"/>
              <a:gd name="T105" fmla="*/ 71 h 859"/>
              <a:gd name="T106" fmla="*/ 0 w 860"/>
              <a:gd name="T107" fmla="*/ 71 h 859"/>
              <a:gd name="T108" fmla="*/ 0 w 860"/>
              <a:gd name="T109" fmla="*/ 609 h 859"/>
              <a:gd name="T110" fmla="*/ 289 w 860"/>
              <a:gd name="T111" fmla="*/ 609 h 859"/>
              <a:gd name="T112" fmla="*/ 573 w 860"/>
              <a:gd name="T113" fmla="*/ 859 h 859"/>
              <a:gd name="T114" fmla="*/ 860 w 860"/>
              <a:gd name="T115" fmla="*/ 573 h 859"/>
              <a:gd name="T116" fmla="*/ 712 w 860"/>
              <a:gd name="T117" fmla="*/ 322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" h="859">
                <a:moveTo>
                  <a:pt x="358" y="322"/>
                </a:moveTo>
                <a:lnTo>
                  <a:pt x="358" y="250"/>
                </a:lnTo>
                <a:lnTo>
                  <a:pt x="287" y="250"/>
                </a:lnTo>
                <a:lnTo>
                  <a:pt x="287" y="322"/>
                </a:lnTo>
                <a:lnTo>
                  <a:pt x="358" y="322"/>
                </a:lnTo>
                <a:close/>
                <a:moveTo>
                  <a:pt x="215" y="394"/>
                </a:moveTo>
                <a:lnTo>
                  <a:pt x="144" y="394"/>
                </a:lnTo>
                <a:lnTo>
                  <a:pt x="144" y="465"/>
                </a:lnTo>
                <a:lnTo>
                  <a:pt x="215" y="465"/>
                </a:lnTo>
                <a:lnTo>
                  <a:pt x="215" y="394"/>
                </a:lnTo>
                <a:close/>
                <a:moveTo>
                  <a:pt x="251" y="143"/>
                </a:moveTo>
                <a:lnTo>
                  <a:pt x="394" y="143"/>
                </a:lnTo>
                <a:lnTo>
                  <a:pt x="394" y="71"/>
                </a:lnTo>
                <a:lnTo>
                  <a:pt x="251" y="71"/>
                </a:lnTo>
                <a:lnTo>
                  <a:pt x="251" y="0"/>
                </a:lnTo>
                <a:lnTo>
                  <a:pt x="179" y="0"/>
                </a:lnTo>
                <a:lnTo>
                  <a:pt x="179" y="179"/>
                </a:lnTo>
                <a:lnTo>
                  <a:pt x="251" y="179"/>
                </a:lnTo>
                <a:lnTo>
                  <a:pt x="251" y="143"/>
                </a:lnTo>
                <a:close/>
                <a:moveTo>
                  <a:pt x="215" y="250"/>
                </a:moveTo>
                <a:lnTo>
                  <a:pt x="144" y="250"/>
                </a:lnTo>
                <a:lnTo>
                  <a:pt x="144" y="322"/>
                </a:lnTo>
                <a:lnTo>
                  <a:pt x="215" y="322"/>
                </a:lnTo>
                <a:lnTo>
                  <a:pt x="215" y="250"/>
                </a:lnTo>
                <a:close/>
                <a:moveTo>
                  <a:pt x="609" y="429"/>
                </a:moveTo>
                <a:lnTo>
                  <a:pt x="537" y="429"/>
                </a:lnTo>
                <a:lnTo>
                  <a:pt x="537" y="588"/>
                </a:lnTo>
                <a:lnTo>
                  <a:pt x="620" y="670"/>
                </a:lnTo>
                <a:lnTo>
                  <a:pt x="670" y="619"/>
                </a:lnTo>
                <a:lnTo>
                  <a:pt x="609" y="558"/>
                </a:lnTo>
                <a:lnTo>
                  <a:pt x="609" y="429"/>
                </a:lnTo>
                <a:close/>
                <a:moveTo>
                  <a:pt x="573" y="788"/>
                </a:moveTo>
                <a:cubicBezTo>
                  <a:pt x="455" y="788"/>
                  <a:pt x="358" y="691"/>
                  <a:pt x="358" y="573"/>
                </a:cubicBezTo>
                <a:cubicBezTo>
                  <a:pt x="358" y="454"/>
                  <a:pt x="455" y="358"/>
                  <a:pt x="573" y="358"/>
                </a:cubicBezTo>
                <a:cubicBezTo>
                  <a:pt x="692" y="358"/>
                  <a:pt x="788" y="454"/>
                  <a:pt x="788" y="573"/>
                </a:cubicBezTo>
                <a:cubicBezTo>
                  <a:pt x="788" y="691"/>
                  <a:pt x="692" y="788"/>
                  <a:pt x="573" y="788"/>
                </a:cubicBezTo>
                <a:close/>
                <a:moveTo>
                  <a:pt x="712" y="322"/>
                </a:moveTo>
                <a:lnTo>
                  <a:pt x="716" y="322"/>
                </a:lnTo>
                <a:lnTo>
                  <a:pt x="716" y="71"/>
                </a:lnTo>
                <a:lnTo>
                  <a:pt x="537" y="71"/>
                </a:lnTo>
                <a:lnTo>
                  <a:pt x="537" y="0"/>
                </a:lnTo>
                <a:lnTo>
                  <a:pt x="466" y="0"/>
                </a:lnTo>
                <a:lnTo>
                  <a:pt x="466" y="179"/>
                </a:lnTo>
                <a:lnTo>
                  <a:pt x="537" y="179"/>
                </a:lnTo>
                <a:lnTo>
                  <a:pt x="537" y="143"/>
                </a:lnTo>
                <a:lnTo>
                  <a:pt x="645" y="143"/>
                </a:lnTo>
                <a:lnTo>
                  <a:pt x="645" y="296"/>
                </a:lnTo>
                <a:cubicBezTo>
                  <a:pt x="609" y="290"/>
                  <a:pt x="598" y="286"/>
                  <a:pt x="573" y="286"/>
                </a:cubicBezTo>
                <a:cubicBezTo>
                  <a:pt x="427" y="286"/>
                  <a:pt x="307" y="394"/>
                  <a:pt x="289" y="537"/>
                </a:cubicBezTo>
                <a:lnTo>
                  <a:pt x="72" y="537"/>
                </a:lnTo>
                <a:lnTo>
                  <a:pt x="72" y="143"/>
                </a:lnTo>
                <a:lnTo>
                  <a:pt x="108" y="143"/>
                </a:lnTo>
                <a:lnTo>
                  <a:pt x="108" y="71"/>
                </a:lnTo>
                <a:lnTo>
                  <a:pt x="0" y="71"/>
                </a:lnTo>
                <a:lnTo>
                  <a:pt x="0" y="609"/>
                </a:lnTo>
                <a:lnTo>
                  <a:pt x="289" y="609"/>
                </a:lnTo>
                <a:cubicBezTo>
                  <a:pt x="307" y="752"/>
                  <a:pt x="427" y="859"/>
                  <a:pt x="573" y="859"/>
                </a:cubicBezTo>
                <a:cubicBezTo>
                  <a:pt x="731" y="859"/>
                  <a:pt x="860" y="731"/>
                  <a:pt x="860" y="573"/>
                </a:cubicBezTo>
                <a:cubicBezTo>
                  <a:pt x="860" y="465"/>
                  <a:pt x="800" y="358"/>
                  <a:pt x="712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5" name="Группа 94"/>
          <p:cNvGrpSpPr/>
          <p:nvPr/>
        </p:nvGrpSpPr>
        <p:grpSpPr>
          <a:xfrm>
            <a:off x="8041917" y="469017"/>
            <a:ext cx="2017985" cy="702356"/>
            <a:chOff x="6031437" y="443121"/>
            <a:chExt cx="1513489" cy="526767"/>
          </a:xfrm>
        </p:grpSpPr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6038192" y="692998"/>
              <a:ext cx="576569" cy="31516"/>
            </a:xfrm>
            <a:custGeom>
              <a:avLst/>
              <a:gdLst>
                <a:gd name="T0" fmla="*/ 1111 w 1116"/>
                <a:gd name="T1" fmla="*/ 0 h 60"/>
                <a:gd name="T2" fmla="*/ 0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1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1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6963853" y="692998"/>
              <a:ext cx="574315" cy="31516"/>
            </a:xfrm>
            <a:custGeom>
              <a:avLst/>
              <a:gdLst>
                <a:gd name="T0" fmla="*/ 1116 w 1116"/>
                <a:gd name="T1" fmla="*/ 0 h 60"/>
                <a:gd name="T2" fmla="*/ 5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6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6" y="0"/>
                  </a:moveTo>
                  <a:lnTo>
                    <a:pt x="5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6031437" y="812309"/>
              <a:ext cx="132880" cy="123812"/>
            </a:xfrm>
            <a:custGeom>
              <a:avLst/>
              <a:gdLst>
                <a:gd name="T0" fmla="*/ 0 w 258"/>
                <a:gd name="T1" fmla="*/ 10 h 239"/>
                <a:gd name="T2" fmla="*/ 33 w 258"/>
                <a:gd name="T3" fmla="*/ 19 h 239"/>
                <a:gd name="T4" fmla="*/ 33 w 258"/>
                <a:gd name="T5" fmla="*/ 216 h 239"/>
                <a:gd name="T6" fmla="*/ 0 w 258"/>
                <a:gd name="T7" fmla="*/ 225 h 239"/>
                <a:gd name="T8" fmla="*/ 0 w 258"/>
                <a:gd name="T9" fmla="*/ 239 h 239"/>
                <a:gd name="T10" fmla="*/ 112 w 258"/>
                <a:gd name="T11" fmla="*/ 239 h 239"/>
                <a:gd name="T12" fmla="*/ 112 w 258"/>
                <a:gd name="T13" fmla="*/ 225 h 239"/>
                <a:gd name="T14" fmla="*/ 80 w 258"/>
                <a:gd name="T15" fmla="*/ 216 h 239"/>
                <a:gd name="T16" fmla="*/ 80 w 258"/>
                <a:gd name="T17" fmla="*/ 24 h 239"/>
                <a:gd name="T18" fmla="*/ 173 w 258"/>
                <a:gd name="T19" fmla="*/ 24 h 239"/>
                <a:gd name="T20" fmla="*/ 173 w 258"/>
                <a:gd name="T21" fmla="*/ 216 h 239"/>
                <a:gd name="T22" fmla="*/ 145 w 258"/>
                <a:gd name="T23" fmla="*/ 225 h 239"/>
                <a:gd name="T24" fmla="*/ 145 w 258"/>
                <a:gd name="T25" fmla="*/ 239 h 239"/>
                <a:gd name="T26" fmla="*/ 258 w 258"/>
                <a:gd name="T27" fmla="*/ 239 h 239"/>
                <a:gd name="T28" fmla="*/ 258 w 258"/>
                <a:gd name="T29" fmla="*/ 225 h 239"/>
                <a:gd name="T30" fmla="*/ 225 w 258"/>
                <a:gd name="T31" fmla="*/ 216 h 239"/>
                <a:gd name="T32" fmla="*/ 225 w 258"/>
                <a:gd name="T33" fmla="*/ 19 h 239"/>
                <a:gd name="T34" fmla="*/ 258 w 258"/>
                <a:gd name="T35" fmla="*/ 10 h 239"/>
                <a:gd name="T36" fmla="*/ 258 w 258"/>
                <a:gd name="T37" fmla="*/ 0 h 239"/>
                <a:gd name="T38" fmla="*/ 0 w 258"/>
                <a:gd name="T39" fmla="*/ 0 h 239"/>
                <a:gd name="T40" fmla="*/ 0 w 258"/>
                <a:gd name="T41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" h="239">
                  <a:moveTo>
                    <a:pt x="0" y="10"/>
                  </a:move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80" y="216"/>
                  </a:lnTo>
                  <a:lnTo>
                    <a:pt x="80" y="24"/>
                  </a:lnTo>
                  <a:lnTo>
                    <a:pt x="173" y="24"/>
                  </a:lnTo>
                  <a:lnTo>
                    <a:pt x="173" y="216"/>
                  </a:lnTo>
                  <a:lnTo>
                    <a:pt x="145" y="225"/>
                  </a:lnTo>
                  <a:lnTo>
                    <a:pt x="145" y="239"/>
                  </a:lnTo>
                  <a:lnTo>
                    <a:pt x="258" y="239"/>
                  </a:lnTo>
                  <a:lnTo>
                    <a:pt x="258" y="225"/>
                  </a:lnTo>
                  <a:lnTo>
                    <a:pt x="225" y="216"/>
                  </a:lnTo>
                  <a:lnTo>
                    <a:pt x="225" y="19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1" name="Freeform 59"/>
            <p:cNvSpPr>
              <a:spLocks noEditPoints="1"/>
            </p:cNvSpPr>
            <p:nvPr/>
          </p:nvSpPr>
          <p:spPr bwMode="auto">
            <a:xfrm>
              <a:off x="6189091" y="812309"/>
              <a:ext cx="90089" cy="123812"/>
            </a:xfrm>
            <a:custGeom>
              <a:avLst/>
              <a:gdLst>
                <a:gd name="T0" fmla="*/ 108 w 173"/>
                <a:gd name="T1" fmla="*/ 0 h 239"/>
                <a:gd name="T2" fmla="*/ 98 w 173"/>
                <a:gd name="T3" fmla="*/ 0 h 239"/>
                <a:gd name="T4" fmla="*/ 0 w 173"/>
                <a:gd name="T5" fmla="*/ 0 h 239"/>
                <a:gd name="T6" fmla="*/ 0 w 173"/>
                <a:gd name="T7" fmla="*/ 10 h 239"/>
                <a:gd name="T8" fmla="*/ 28 w 173"/>
                <a:gd name="T9" fmla="*/ 19 h 239"/>
                <a:gd name="T10" fmla="*/ 28 w 173"/>
                <a:gd name="T11" fmla="*/ 216 h 239"/>
                <a:gd name="T12" fmla="*/ 0 w 173"/>
                <a:gd name="T13" fmla="*/ 225 h 239"/>
                <a:gd name="T14" fmla="*/ 0 w 173"/>
                <a:gd name="T15" fmla="*/ 239 h 239"/>
                <a:gd name="T16" fmla="*/ 98 w 173"/>
                <a:gd name="T17" fmla="*/ 239 h 239"/>
                <a:gd name="T18" fmla="*/ 112 w 173"/>
                <a:gd name="T19" fmla="*/ 239 h 239"/>
                <a:gd name="T20" fmla="*/ 112 w 173"/>
                <a:gd name="T21" fmla="*/ 225 h 239"/>
                <a:gd name="T22" fmla="*/ 98 w 173"/>
                <a:gd name="T23" fmla="*/ 221 h 239"/>
                <a:gd name="T24" fmla="*/ 70 w 173"/>
                <a:gd name="T25" fmla="*/ 216 h 239"/>
                <a:gd name="T26" fmla="*/ 70 w 173"/>
                <a:gd name="T27" fmla="*/ 136 h 239"/>
                <a:gd name="T28" fmla="*/ 89 w 173"/>
                <a:gd name="T29" fmla="*/ 136 h 239"/>
                <a:gd name="T30" fmla="*/ 98 w 173"/>
                <a:gd name="T31" fmla="*/ 136 h 239"/>
                <a:gd name="T32" fmla="*/ 131 w 173"/>
                <a:gd name="T33" fmla="*/ 132 h 239"/>
                <a:gd name="T34" fmla="*/ 154 w 173"/>
                <a:gd name="T35" fmla="*/ 117 h 239"/>
                <a:gd name="T36" fmla="*/ 169 w 173"/>
                <a:gd name="T37" fmla="*/ 94 h 239"/>
                <a:gd name="T38" fmla="*/ 173 w 173"/>
                <a:gd name="T39" fmla="*/ 61 h 239"/>
                <a:gd name="T40" fmla="*/ 164 w 173"/>
                <a:gd name="T41" fmla="*/ 33 h 239"/>
                <a:gd name="T42" fmla="*/ 154 w 173"/>
                <a:gd name="T43" fmla="*/ 14 h 239"/>
                <a:gd name="T44" fmla="*/ 131 w 173"/>
                <a:gd name="T45" fmla="*/ 0 h 239"/>
                <a:gd name="T46" fmla="*/ 108 w 173"/>
                <a:gd name="T47" fmla="*/ 0 h 239"/>
                <a:gd name="T48" fmla="*/ 98 w 173"/>
                <a:gd name="T49" fmla="*/ 122 h 239"/>
                <a:gd name="T50" fmla="*/ 98 w 173"/>
                <a:gd name="T51" fmla="*/ 122 h 239"/>
                <a:gd name="T52" fmla="*/ 84 w 173"/>
                <a:gd name="T53" fmla="*/ 122 h 239"/>
                <a:gd name="T54" fmla="*/ 70 w 173"/>
                <a:gd name="T55" fmla="*/ 122 h 239"/>
                <a:gd name="T56" fmla="*/ 70 w 173"/>
                <a:gd name="T57" fmla="*/ 14 h 239"/>
                <a:gd name="T58" fmla="*/ 84 w 173"/>
                <a:gd name="T59" fmla="*/ 14 h 239"/>
                <a:gd name="T60" fmla="*/ 89 w 173"/>
                <a:gd name="T61" fmla="*/ 14 h 239"/>
                <a:gd name="T62" fmla="*/ 98 w 173"/>
                <a:gd name="T63" fmla="*/ 19 h 239"/>
                <a:gd name="T64" fmla="*/ 108 w 173"/>
                <a:gd name="T65" fmla="*/ 24 h 239"/>
                <a:gd name="T66" fmla="*/ 117 w 173"/>
                <a:gd name="T67" fmla="*/ 33 h 239"/>
                <a:gd name="T68" fmla="*/ 122 w 173"/>
                <a:gd name="T69" fmla="*/ 47 h 239"/>
                <a:gd name="T70" fmla="*/ 126 w 173"/>
                <a:gd name="T71" fmla="*/ 71 h 239"/>
                <a:gd name="T72" fmla="*/ 122 w 173"/>
                <a:gd name="T73" fmla="*/ 103 h 239"/>
                <a:gd name="T74" fmla="*/ 112 w 173"/>
                <a:gd name="T75" fmla="*/ 113 h 239"/>
                <a:gd name="T76" fmla="*/ 98 w 173"/>
                <a:gd name="T77" fmla="*/ 1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39">
                  <a:moveTo>
                    <a:pt x="10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98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98" y="221"/>
                  </a:lnTo>
                  <a:lnTo>
                    <a:pt x="70" y="216"/>
                  </a:lnTo>
                  <a:lnTo>
                    <a:pt x="70" y="136"/>
                  </a:lnTo>
                  <a:lnTo>
                    <a:pt x="89" y="136"/>
                  </a:lnTo>
                  <a:lnTo>
                    <a:pt x="98" y="136"/>
                  </a:lnTo>
                  <a:lnTo>
                    <a:pt x="131" y="132"/>
                  </a:lnTo>
                  <a:lnTo>
                    <a:pt x="154" y="117"/>
                  </a:lnTo>
                  <a:lnTo>
                    <a:pt x="169" y="94"/>
                  </a:lnTo>
                  <a:lnTo>
                    <a:pt x="173" y="61"/>
                  </a:lnTo>
                  <a:lnTo>
                    <a:pt x="164" y="33"/>
                  </a:lnTo>
                  <a:lnTo>
                    <a:pt x="154" y="14"/>
                  </a:lnTo>
                  <a:lnTo>
                    <a:pt x="131" y="0"/>
                  </a:lnTo>
                  <a:lnTo>
                    <a:pt x="108" y="0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84" y="122"/>
                  </a:lnTo>
                  <a:lnTo>
                    <a:pt x="70" y="122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89" y="14"/>
                  </a:lnTo>
                  <a:lnTo>
                    <a:pt x="98" y="19"/>
                  </a:lnTo>
                  <a:lnTo>
                    <a:pt x="108" y="24"/>
                  </a:lnTo>
                  <a:lnTo>
                    <a:pt x="117" y="33"/>
                  </a:lnTo>
                  <a:lnTo>
                    <a:pt x="122" y="47"/>
                  </a:lnTo>
                  <a:lnTo>
                    <a:pt x="126" y="71"/>
                  </a:lnTo>
                  <a:lnTo>
                    <a:pt x="122" y="103"/>
                  </a:lnTo>
                  <a:lnTo>
                    <a:pt x="112" y="113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2" name="Freeform 60"/>
            <p:cNvSpPr>
              <a:spLocks noEditPoints="1"/>
            </p:cNvSpPr>
            <p:nvPr/>
          </p:nvSpPr>
          <p:spPr bwMode="auto">
            <a:xfrm>
              <a:off x="6301702" y="810057"/>
              <a:ext cx="121619" cy="126063"/>
            </a:xfrm>
            <a:custGeom>
              <a:avLst/>
              <a:gdLst>
                <a:gd name="T0" fmla="*/ 117 w 235"/>
                <a:gd name="T1" fmla="*/ 0 h 243"/>
                <a:gd name="T2" fmla="*/ 113 w 235"/>
                <a:gd name="T3" fmla="*/ 0 h 243"/>
                <a:gd name="T4" fmla="*/ 66 w 235"/>
                <a:gd name="T5" fmla="*/ 4 h 243"/>
                <a:gd name="T6" fmla="*/ 28 w 235"/>
                <a:gd name="T7" fmla="*/ 28 h 243"/>
                <a:gd name="T8" fmla="*/ 5 w 235"/>
                <a:gd name="T9" fmla="*/ 65 h 243"/>
                <a:gd name="T10" fmla="*/ 0 w 235"/>
                <a:gd name="T11" fmla="*/ 117 h 243"/>
                <a:gd name="T12" fmla="*/ 5 w 235"/>
                <a:gd name="T13" fmla="*/ 173 h 243"/>
                <a:gd name="T14" fmla="*/ 28 w 235"/>
                <a:gd name="T15" fmla="*/ 211 h 243"/>
                <a:gd name="T16" fmla="*/ 66 w 235"/>
                <a:gd name="T17" fmla="*/ 234 h 243"/>
                <a:gd name="T18" fmla="*/ 113 w 235"/>
                <a:gd name="T19" fmla="*/ 243 h 243"/>
                <a:gd name="T20" fmla="*/ 117 w 235"/>
                <a:gd name="T21" fmla="*/ 243 h 243"/>
                <a:gd name="T22" fmla="*/ 164 w 235"/>
                <a:gd name="T23" fmla="*/ 234 h 243"/>
                <a:gd name="T24" fmla="*/ 202 w 235"/>
                <a:gd name="T25" fmla="*/ 211 h 243"/>
                <a:gd name="T26" fmla="*/ 225 w 235"/>
                <a:gd name="T27" fmla="*/ 173 h 243"/>
                <a:gd name="T28" fmla="*/ 235 w 235"/>
                <a:gd name="T29" fmla="*/ 117 h 243"/>
                <a:gd name="T30" fmla="*/ 225 w 235"/>
                <a:gd name="T31" fmla="*/ 65 h 243"/>
                <a:gd name="T32" fmla="*/ 202 w 235"/>
                <a:gd name="T33" fmla="*/ 28 h 243"/>
                <a:gd name="T34" fmla="*/ 164 w 235"/>
                <a:gd name="T35" fmla="*/ 4 h 243"/>
                <a:gd name="T36" fmla="*/ 117 w 235"/>
                <a:gd name="T37" fmla="*/ 0 h 243"/>
                <a:gd name="T38" fmla="*/ 117 w 235"/>
                <a:gd name="T39" fmla="*/ 229 h 243"/>
                <a:gd name="T40" fmla="*/ 117 w 235"/>
                <a:gd name="T41" fmla="*/ 229 h 243"/>
                <a:gd name="T42" fmla="*/ 113 w 235"/>
                <a:gd name="T43" fmla="*/ 229 h 243"/>
                <a:gd name="T44" fmla="*/ 89 w 235"/>
                <a:gd name="T45" fmla="*/ 220 h 243"/>
                <a:gd name="T46" fmla="*/ 70 w 235"/>
                <a:gd name="T47" fmla="*/ 201 h 243"/>
                <a:gd name="T48" fmla="*/ 56 w 235"/>
                <a:gd name="T49" fmla="*/ 164 h 243"/>
                <a:gd name="T50" fmla="*/ 52 w 235"/>
                <a:gd name="T51" fmla="*/ 140 h 243"/>
                <a:gd name="T52" fmla="*/ 52 w 235"/>
                <a:gd name="T53" fmla="*/ 112 h 243"/>
                <a:gd name="T54" fmla="*/ 56 w 235"/>
                <a:gd name="T55" fmla="*/ 65 h 243"/>
                <a:gd name="T56" fmla="*/ 70 w 235"/>
                <a:gd name="T57" fmla="*/ 37 h 243"/>
                <a:gd name="T58" fmla="*/ 89 w 235"/>
                <a:gd name="T59" fmla="*/ 18 h 243"/>
                <a:gd name="T60" fmla="*/ 113 w 235"/>
                <a:gd name="T61" fmla="*/ 9 h 243"/>
                <a:gd name="T62" fmla="*/ 141 w 235"/>
                <a:gd name="T63" fmla="*/ 18 h 243"/>
                <a:gd name="T64" fmla="*/ 160 w 235"/>
                <a:gd name="T65" fmla="*/ 42 h 243"/>
                <a:gd name="T66" fmla="*/ 174 w 235"/>
                <a:gd name="T67" fmla="*/ 75 h 243"/>
                <a:gd name="T68" fmla="*/ 178 w 235"/>
                <a:gd name="T69" fmla="*/ 126 h 243"/>
                <a:gd name="T70" fmla="*/ 174 w 235"/>
                <a:gd name="T71" fmla="*/ 164 h 243"/>
                <a:gd name="T72" fmla="*/ 164 w 235"/>
                <a:gd name="T73" fmla="*/ 197 h 243"/>
                <a:gd name="T74" fmla="*/ 145 w 235"/>
                <a:gd name="T75" fmla="*/ 220 h 243"/>
                <a:gd name="T76" fmla="*/ 131 w 235"/>
                <a:gd name="T77" fmla="*/ 225 h 243"/>
                <a:gd name="T78" fmla="*/ 117 w 235"/>
                <a:gd name="T79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243">
                  <a:moveTo>
                    <a:pt x="117" y="0"/>
                  </a:moveTo>
                  <a:lnTo>
                    <a:pt x="113" y="0"/>
                  </a:lnTo>
                  <a:lnTo>
                    <a:pt x="66" y="4"/>
                  </a:lnTo>
                  <a:lnTo>
                    <a:pt x="28" y="28"/>
                  </a:lnTo>
                  <a:lnTo>
                    <a:pt x="5" y="65"/>
                  </a:lnTo>
                  <a:lnTo>
                    <a:pt x="0" y="117"/>
                  </a:lnTo>
                  <a:lnTo>
                    <a:pt x="5" y="173"/>
                  </a:lnTo>
                  <a:lnTo>
                    <a:pt x="28" y="211"/>
                  </a:lnTo>
                  <a:lnTo>
                    <a:pt x="66" y="234"/>
                  </a:lnTo>
                  <a:lnTo>
                    <a:pt x="113" y="243"/>
                  </a:lnTo>
                  <a:lnTo>
                    <a:pt x="117" y="243"/>
                  </a:lnTo>
                  <a:lnTo>
                    <a:pt x="164" y="234"/>
                  </a:lnTo>
                  <a:lnTo>
                    <a:pt x="202" y="211"/>
                  </a:lnTo>
                  <a:lnTo>
                    <a:pt x="225" y="173"/>
                  </a:lnTo>
                  <a:lnTo>
                    <a:pt x="235" y="117"/>
                  </a:lnTo>
                  <a:lnTo>
                    <a:pt x="225" y="65"/>
                  </a:lnTo>
                  <a:lnTo>
                    <a:pt x="202" y="28"/>
                  </a:lnTo>
                  <a:lnTo>
                    <a:pt x="164" y="4"/>
                  </a:lnTo>
                  <a:lnTo>
                    <a:pt x="117" y="0"/>
                  </a:lnTo>
                  <a:close/>
                  <a:moveTo>
                    <a:pt x="117" y="229"/>
                  </a:moveTo>
                  <a:lnTo>
                    <a:pt x="117" y="229"/>
                  </a:lnTo>
                  <a:lnTo>
                    <a:pt x="113" y="229"/>
                  </a:lnTo>
                  <a:lnTo>
                    <a:pt x="89" y="220"/>
                  </a:lnTo>
                  <a:lnTo>
                    <a:pt x="70" y="201"/>
                  </a:lnTo>
                  <a:lnTo>
                    <a:pt x="56" y="164"/>
                  </a:lnTo>
                  <a:lnTo>
                    <a:pt x="52" y="140"/>
                  </a:lnTo>
                  <a:lnTo>
                    <a:pt x="52" y="112"/>
                  </a:lnTo>
                  <a:lnTo>
                    <a:pt x="56" y="65"/>
                  </a:lnTo>
                  <a:lnTo>
                    <a:pt x="70" y="37"/>
                  </a:lnTo>
                  <a:lnTo>
                    <a:pt x="89" y="18"/>
                  </a:lnTo>
                  <a:lnTo>
                    <a:pt x="113" y="9"/>
                  </a:lnTo>
                  <a:lnTo>
                    <a:pt x="141" y="18"/>
                  </a:lnTo>
                  <a:lnTo>
                    <a:pt x="160" y="42"/>
                  </a:lnTo>
                  <a:lnTo>
                    <a:pt x="174" y="75"/>
                  </a:lnTo>
                  <a:lnTo>
                    <a:pt x="178" y="126"/>
                  </a:lnTo>
                  <a:lnTo>
                    <a:pt x="174" y="164"/>
                  </a:lnTo>
                  <a:lnTo>
                    <a:pt x="164" y="197"/>
                  </a:lnTo>
                  <a:lnTo>
                    <a:pt x="145" y="220"/>
                  </a:lnTo>
                  <a:lnTo>
                    <a:pt x="131" y="225"/>
                  </a:lnTo>
                  <a:lnTo>
                    <a:pt x="117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6452601" y="810057"/>
              <a:ext cx="110358" cy="126063"/>
            </a:xfrm>
            <a:custGeom>
              <a:avLst/>
              <a:gdLst>
                <a:gd name="T0" fmla="*/ 136 w 215"/>
                <a:gd name="T1" fmla="*/ 225 h 243"/>
                <a:gd name="T2" fmla="*/ 117 w 215"/>
                <a:gd name="T3" fmla="*/ 225 h 243"/>
                <a:gd name="T4" fmla="*/ 103 w 215"/>
                <a:gd name="T5" fmla="*/ 215 h 243"/>
                <a:gd name="T6" fmla="*/ 75 w 215"/>
                <a:gd name="T7" fmla="*/ 192 h 243"/>
                <a:gd name="T8" fmla="*/ 56 w 215"/>
                <a:gd name="T9" fmla="*/ 154 h 243"/>
                <a:gd name="T10" fmla="*/ 51 w 215"/>
                <a:gd name="T11" fmla="*/ 117 h 243"/>
                <a:gd name="T12" fmla="*/ 56 w 215"/>
                <a:gd name="T13" fmla="*/ 75 h 243"/>
                <a:gd name="T14" fmla="*/ 70 w 215"/>
                <a:gd name="T15" fmla="*/ 42 h 243"/>
                <a:gd name="T16" fmla="*/ 94 w 215"/>
                <a:gd name="T17" fmla="*/ 23 h 243"/>
                <a:gd name="T18" fmla="*/ 126 w 215"/>
                <a:gd name="T19" fmla="*/ 14 h 243"/>
                <a:gd name="T20" fmla="*/ 150 w 215"/>
                <a:gd name="T21" fmla="*/ 18 h 243"/>
                <a:gd name="T22" fmla="*/ 173 w 215"/>
                <a:gd name="T23" fmla="*/ 32 h 243"/>
                <a:gd name="T24" fmla="*/ 187 w 215"/>
                <a:gd name="T25" fmla="*/ 51 h 243"/>
                <a:gd name="T26" fmla="*/ 192 w 215"/>
                <a:gd name="T27" fmla="*/ 75 h 243"/>
                <a:gd name="T28" fmla="*/ 206 w 215"/>
                <a:gd name="T29" fmla="*/ 75 h 243"/>
                <a:gd name="T30" fmla="*/ 206 w 215"/>
                <a:gd name="T31" fmla="*/ 9 h 243"/>
                <a:gd name="T32" fmla="*/ 192 w 215"/>
                <a:gd name="T33" fmla="*/ 9 h 243"/>
                <a:gd name="T34" fmla="*/ 155 w 215"/>
                <a:gd name="T35" fmla="*/ 0 h 243"/>
                <a:gd name="T36" fmla="*/ 122 w 215"/>
                <a:gd name="T37" fmla="*/ 0 h 243"/>
                <a:gd name="T38" fmla="*/ 75 w 215"/>
                <a:gd name="T39" fmla="*/ 4 h 243"/>
                <a:gd name="T40" fmla="*/ 33 w 215"/>
                <a:gd name="T41" fmla="*/ 28 h 243"/>
                <a:gd name="T42" fmla="*/ 9 w 215"/>
                <a:gd name="T43" fmla="*/ 61 h 243"/>
                <a:gd name="T44" fmla="*/ 0 w 215"/>
                <a:gd name="T45" fmla="*/ 84 h 243"/>
                <a:gd name="T46" fmla="*/ 0 w 215"/>
                <a:gd name="T47" fmla="*/ 112 h 243"/>
                <a:gd name="T48" fmla="*/ 0 w 215"/>
                <a:gd name="T49" fmla="*/ 140 h 243"/>
                <a:gd name="T50" fmla="*/ 4 w 215"/>
                <a:gd name="T51" fmla="*/ 168 h 243"/>
                <a:gd name="T52" fmla="*/ 33 w 215"/>
                <a:gd name="T53" fmla="*/ 206 h 243"/>
                <a:gd name="T54" fmla="*/ 70 w 215"/>
                <a:gd name="T55" fmla="*/ 234 h 243"/>
                <a:gd name="T56" fmla="*/ 122 w 215"/>
                <a:gd name="T57" fmla="*/ 243 h 243"/>
                <a:gd name="T58" fmla="*/ 155 w 215"/>
                <a:gd name="T59" fmla="*/ 239 h 243"/>
                <a:gd name="T60" fmla="*/ 178 w 215"/>
                <a:gd name="T61" fmla="*/ 234 h 243"/>
                <a:gd name="T62" fmla="*/ 197 w 215"/>
                <a:gd name="T63" fmla="*/ 225 h 243"/>
                <a:gd name="T64" fmla="*/ 215 w 215"/>
                <a:gd name="T65" fmla="*/ 220 h 243"/>
                <a:gd name="T66" fmla="*/ 215 w 215"/>
                <a:gd name="T67" fmla="*/ 182 h 243"/>
                <a:gd name="T68" fmla="*/ 206 w 215"/>
                <a:gd name="T69" fmla="*/ 182 h 243"/>
                <a:gd name="T70" fmla="*/ 197 w 215"/>
                <a:gd name="T71" fmla="*/ 201 h 243"/>
                <a:gd name="T72" fmla="*/ 178 w 215"/>
                <a:gd name="T73" fmla="*/ 215 h 243"/>
                <a:gd name="T74" fmla="*/ 159 w 215"/>
                <a:gd name="T75" fmla="*/ 225 h 243"/>
                <a:gd name="T76" fmla="*/ 136 w 215"/>
                <a:gd name="T77" fmla="*/ 2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" h="243">
                  <a:moveTo>
                    <a:pt x="136" y="225"/>
                  </a:moveTo>
                  <a:lnTo>
                    <a:pt x="117" y="225"/>
                  </a:lnTo>
                  <a:lnTo>
                    <a:pt x="103" y="215"/>
                  </a:lnTo>
                  <a:lnTo>
                    <a:pt x="75" y="192"/>
                  </a:lnTo>
                  <a:lnTo>
                    <a:pt x="56" y="154"/>
                  </a:lnTo>
                  <a:lnTo>
                    <a:pt x="51" y="117"/>
                  </a:lnTo>
                  <a:lnTo>
                    <a:pt x="56" y="75"/>
                  </a:lnTo>
                  <a:lnTo>
                    <a:pt x="70" y="42"/>
                  </a:lnTo>
                  <a:lnTo>
                    <a:pt x="94" y="23"/>
                  </a:lnTo>
                  <a:lnTo>
                    <a:pt x="126" y="14"/>
                  </a:lnTo>
                  <a:lnTo>
                    <a:pt x="150" y="18"/>
                  </a:lnTo>
                  <a:lnTo>
                    <a:pt x="173" y="32"/>
                  </a:lnTo>
                  <a:lnTo>
                    <a:pt x="187" y="51"/>
                  </a:lnTo>
                  <a:lnTo>
                    <a:pt x="192" y="75"/>
                  </a:lnTo>
                  <a:lnTo>
                    <a:pt x="206" y="75"/>
                  </a:lnTo>
                  <a:lnTo>
                    <a:pt x="206" y="9"/>
                  </a:lnTo>
                  <a:lnTo>
                    <a:pt x="192" y="9"/>
                  </a:lnTo>
                  <a:lnTo>
                    <a:pt x="155" y="0"/>
                  </a:lnTo>
                  <a:lnTo>
                    <a:pt x="122" y="0"/>
                  </a:lnTo>
                  <a:lnTo>
                    <a:pt x="75" y="4"/>
                  </a:lnTo>
                  <a:lnTo>
                    <a:pt x="33" y="28"/>
                  </a:lnTo>
                  <a:lnTo>
                    <a:pt x="9" y="61"/>
                  </a:lnTo>
                  <a:lnTo>
                    <a:pt x="0" y="84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4" y="168"/>
                  </a:lnTo>
                  <a:lnTo>
                    <a:pt x="33" y="206"/>
                  </a:lnTo>
                  <a:lnTo>
                    <a:pt x="70" y="234"/>
                  </a:lnTo>
                  <a:lnTo>
                    <a:pt x="122" y="243"/>
                  </a:lnTo>
                  <a:lnTo>
                    <a:pt x="155" y="239"/>
                  </a:lnTo>
                  <a:lnTo>
                    <a:pt x="178" y="234"/>
                  </a:lnTo>
                  <a:lnTo>
                    <a:pt x="197" y="225"/>
                  </a:lnTo>
                  <a:lnTo>
                    <a:pt x="215" y="220"/>
                  </a:lnTo>
                  <a:lnTo>
                    <a:pt x="215" y="182"/>
                  </a:lnTo>
                  <a:lnTo>
                    <a:pt x="206" y="182"/>
                  </a:lnTo>
                  <a:lnTo>
                    <a:pt x="197" y="201"/>
                  </a:lnTo>
                  <a:lnTo>
                    <a:pt x="178" y="215"/>
                  </a:lnTo>
                  <a:lnTo>
                    <a:pt x="159" y="225"/>
                  </a:lnTo>
                  <a:lnTo>
                    <a:pt x="136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6587734" y="812309"/>
              <a:ext cx="96846" cy="123812"/>
            </a:xfrm>
            <a:custGeom>
              <a:avLst/>
              <a:gdLst>
                <a:gd name="T0" fmla="*/ 127 w 188"/>
                <a:gd name="T1" fmla="*/ 113 h 239"/>
                <a:gd name="T2" fmla="*/ 127 w 188"/>
                <a:gd name="T3" fmla="*/ 108 h 239"/>
                <a:gd name="T4" fmla="*/ 146 w 188"/>
                <a:gd name="T5" fmla="*/ 103 h 239"/>
                <a:gd name="T6" fmla="*/ 164 w 188"/>
                <a:gd name="T7" fmla="*/ 89 h 239"/>
                <a:gd name="T8" fmla="*/ 174 w 188"/>
                <a:gd name="T9" fmla="*/ 75 h 239"/>
                <a:gd name="T10" fmla="*/ 179 w 188"/>
                <a:gd name="T11" fmla="*/ 52 h 239"/>
                <a:gd name="T12" fmla="*/ 169 w 188"/>
                <a:gd name="T13" fmla="*/ 28 h 239"/>
                <a:gd name="T14" fmla="*/ 155 w 188"/>
                <a:gd name="T15" fmla="*/ 10 h 239"/>
                <a:gd name="T16" fmla="*/ 132 w 188"/>
                <a:gd name="T17" fmla="*/ 0 h 239"/>
                <a:gd name="T18" fmla="*/ 104 w 188"/>
                <a:gd name="T19" fmla="*/ 0 h 239"/>
                <a:gd name="T20" fmla="*/ 0 w 188"/>
                <a:gd name="T21" fmla="*/ 0 h 239"/>
                <a:gd name="T22" fmla="*/ 0 w 188"/>
                <a:gd name="T23" fmla="*/ 10 h 239"/>
                <a:gd name="T24" fmla="*/ 29 w 188"/>
                <a:gd name="T25" fmla="*/ 19 h 239"/>
                <a:gd name="T26" fmla="*/ 29 w 188"/>
                <a:gd name="T27" fmla="*/ 216 h 239"/>
                <a:gd name="T28" fmla="*/ 0 w 188"/>
                <a:gd name="T29" fmla="*/ 225 h 239"/>
                <a:gd name="T30" fmla="*/ 0 w 188"/>
                <a:gd name="T31" fmla="*/ 239 h 239"/>
                <a:gd name="T32" fmla="*/ 104 w 188"/>
                <a:gd name="T33" fmla="*/ 239 h 239"/>
                <a:gd name="T34" fmla="*/ 108 w 188"/>
                <a:gd name="T35" fmla="*/ 239 h 239"/>
                <a:gd name="T36" fmla="*/ 136 w 188"/>
                <a:gd name="T37" fmla="*/ 235 h 239"/>
                <a:gd name="T38" fmla="*/ 164 w 188"/>
                <a:gd name="T39" fmla="*/ 221 h 239"/>
                <a:gd name="T40" fmla="*/ 179 w 188"/>
                <a:gd name="T41" fmla="*/ 202 h 239"/>
                <a:gd name="T42" fmla="*/ 188 w 188"/>
                <a:gd name="T43" fmla="*/ 174 h 239"/>
                <a:gd name="T44" fmla="*/ 183 w 188"/>
                <a:gd name="T45" fmla="*/ 146 h 239"/>
                <a:gd name="T46" fmla="*/ 169 w 188"/>
                <a:gd name="T47" fmla="*/ 132 h 239"/>
                <a:gd name="T48" fmla="*/ 150 w 188"/>
                <a:gd name="T49" fmla="*/ 117 h 239"/>
                <a:gd name="T50" fmla="*/ 127 w 188"/>
                <a:gd name="T51" fmla="*/ 113 h 239"/>
                <a:gd name="T52" fmla="*/ 75 w 188"/>
                <a:gd name="T53" fmla="*/ 14 h 239"/>
                <a:gd name="T54" fmla="*/ 75 w 188"/>
                <a:gd name="T55" fmla="*/ 14 h 239"/>
                <a:gd name="T56" fmla="*/ 89 w 188"/>
                <a:gd name="T57" fmla="*/ 14 h 239"/>
                <a:gd name="T58" fmla="*/ 104 w 188"/>
                <a:gd name="T59" fmla="*/ 19 h 239"/>
                <a:gd name="T60" fmla="*/ 122 w 188"/>
                <a:gd name="T61" fmla="*/ 33 h 239"/>
                <a:gd name="T62" fmla="*/ 127 w 188"/>
                <a:gd name="T63" fmla="*/ 42 h 239"/>
                <a:gd name="T64" fmla="*/ 127 w 188"/>
                <a:gd name="T65" fmla="*/ 61 h 239"/>
                <a:gd name="T66" fmla="*/ 122 w 188"/>
                <a:gd name="T67" fmla="*/ 89 h 239"/>
                <a:gd name="T68" fmla="*/ 113 w 188"/>
                <a:gd name="T69" fmla="*/ 99 h 239"/>
                <a:gd name="T70" fmla="*/ 104 w 188"/>
                <a:gd name="T71" fmla="*/ 103 h 239"/>
                <a:gd name="T72" fmla="*/ 94 w 188"/>
                <a:gd name="T73" fmla="*/ 108 h 239"/>
                <a:gd name="T74" fmla="*/ 75 w 188"/>
                <a:gd name="T75" fmla="*/ 108 h 239"/>
                <a:gd name="T76" fmla="*/ 75 w 188"/>
                <a:gd name="T77" fmla="*/ 14 h 239"/>
                <a:gd name="T78" fmla="*/ 104 w 188"/>
                <a:gd name="T79" fmla="*/ 221 h 239"/>
                <a:gd name="T80" fmla="*/ 104 w 188"/>
                <a:gd name="T81" fmla="*/ 221 h 239"/>
                <a:gd name="T82" fmla="*/ 85 w 188"/>
                <a:gd name="T83" fmla="*/ 216 h 239"/>
                <a:gd name="T84" fmla="*/ 75 w 188"/>
                <a:gd name="T85" fmla="*/ 207 h 239"/>
                <a:gd name="T86" fmla="*/ 75 w 188"/>
                <a:gd name="T87" fmla="*/ 117 h 239"/>
                <a:gd name="T88" fmla="*/ 94 w 188"/>
                <a:gd name="T89" fmla="*/ 117 h 239"/>
                <a:gd name="T90" fmla="*/ 104 w 188"/>
                <a:gd name="T91" fmla="*/ 117 h 239"/>
                <a:gd name="T92" fmla="*/ 118 w 188"/>
                <a:gd name="T93" fmla="*/ 127 h 239"/>
                <a:gd name="T94" fmla="*/ 132 w 188"/>
                <a:gd name="T95" fmla="*/ 136 h 239"/>
                <a:gd name="T96" fmla="*/ 136 w 188"/>
                <a:gd name="T97" fmla="*/ 155 h 239"/>
                <a:gd name="T98" fmla="*/ 136 w 188"/>
                <a:gd name="T99" fmla="*/ 174 h 239"/>
                <a:gd name="T100" fmla="*/ 136 w 188"/>
                <a:gd name="T101" fmla="*/ 193 h 239"/>
                <a:gd name="T102" fmla="*/ 132 w 188"/>
                <a:gd name="T103" fmla="*/ 207 h 239"/>
                <a:gd name="T104" fmla="*/ 118 w 188"/>
                <a:gd name="T105" fmla="*/ 216 h 239"/>
                <a:gd name="T106" fmla="*/ 104 w 188"/>
                <a:gd name="T107" fmla="*/ 2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239">
                  <a:moveTo>
                    <a:pt x="127" y="113"/>
                  </a:moveTo>
                  <a:lnTo>
                    <a:pt x="127" y="108"/>
                  </a:lnTo>
                  <a:lnTo>
                    <a:pt x="146" y="103"/>
                  </a:lnTo>
                  <a:lnTo>
                    <a:pt x="164" y="89"/>
                  </a:lnTo>
                  <a:lnTo>
                    <a:pt x="174" y="75"/>
                  </a:lnTo>
                  <a:lnTo>
                    <a:pt x="179" y="52"/>
                  </a:lnTo>
                  <a:lnTo>
                    <a:pt x="169" y="28"/>
                  </a:lnTo>
                  <a:lnTo>
                    <a:pt x="155" y="10"/>
                  </a:lnTo>
                  <a:lnTo>
                    <a:pt x="13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9"/>
                  </a:lnTo>
                  <a:lnTo>
                    <a:pt x="29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04" y="239"/>
                  </a:lnTo>
                  <a:lnTo>
                    <a:pt x="108" y="239"/>
                  </a:lnTo>
                  <a:lnTo>
                    <a:pt x="136" y="235"/>
                  </a:lnTo>
                  <a:lnTo>
                    <a:pt x="164" y="221"/>
                  </a:lnTo>
                  <a:lnTo>
                    <a:pt x="179" y="202"/>
                  </a:lnTo>
                  <a:lnTo>
                    <a:pt x="188" y="174"/>
                  </a:lnTo>
                  <a:lnTo>
                    <a:pt x="183" y="146"/>
                  </a:lnTo>
                  <a:lnTo>
                    <a:pt x="169" y="132"/>
                  </a:lnTo>
                  <a:lnTo>
                    <a:pt x="150" y="117"/>
                  </a:lnTo>
                  <a:lnTo>
                    <a:pt x="127" y="113"/>
                  </a:lnTo>
                  <a:close/>
                  <a:moveTo>
                    <a:pt x="75" y="14"/>
                  </a:moveTo>
                  <a:lnTo>
                    <a:pt x="75" y="14"/>
                  </a:lnTo>
                  <a:lnTo>
                    <a:pt x="89" y="14"/>
                  </a:lnTo>
                  <a:lnTo>
                    <a:pt x="104" y="19"/>
                  </a:lnTo>
                  <a:lnTo>
                    <a:pt x="122" y="33"/>
                  </a:lnTo>
                  <a:lnTo>
                    <a:pt x="127" y="42"/>
                  </a:lnTo>
                  <a:lnTo>
                    <a:pt x="127" y="61"/>
                  </a:lnTo>
                  <a:lnTo>
                    <a:pt x="122" y="89"/>
                  </a:lnTo>
                  <a:lnTo>
                    <a:pt x="113" y="99"/>
                  </a:lnTo>
                  <a:lnTo>
                    <a:pt x="104" y="103"/>
                  </a:lnTo>
                  <a:lnTo>
                    <a:pt x="94" y="108"/>
                  </a:lnTo>
                  <a:lnTo>
                    <a:pt x="75" y="108"/>
                  </a:lnTo>
                  <a:lnTo>
                    <a:pt x="75" y="14"/>
                  </a:lnTo>
                  <a:close/>
                  <a:moveTo>
                    <a:pt x="104" y="221"/>
                  </a:moveTo>
                  <a:lnTo>
                    <a:pt x="104" y="221"/>
                  </a:lnTo>
                  <a:lnTo>
                    <a:pt x="85" y="216"/>
                  </a:lnTo>
                  <a:lnTo>
                    <a:pt x="75" y="207"/>
                  </a:lnTo>
                  <a:lnTo>
                    <a:pt x="75" y="117"/>
                  </a:lnTo>
                  <a:lnTo>
                    <a:pt x="94" y="117"/>
                  </a:lnTo>
                  <a:lnTo>
                    <a:pt x="104" y="117"/>
                  </a:lnTo>
                  <a:lnTo>
                    <a:pt x="118" y="127"/>
                  </a:lnTo>
                  <a:lnTo>
                    <a:pt x="132" y="136"/>
                  </a:lnTo>
                  <a:lnTo>
                    <a:pt x="136" y="155"/>
                  </a:lnTo>
                  <a:lnTo>
                    <a:pt x="136" y="174"/>
                  </a:lnTo>
                  <a:lnTo>
                    <a:pt x="136" y="193"/>
                  </a:lnTo>
                  <a:lnTo>
                    <a:pt x="132" y="207"/>
                  </a:lnTo>
                  <a:lnTo>
                    <a:pt x="118" y="216"/>
                  </a:lnTo>
                  <a:lnTo>
                    <a:pt x="104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6711607" y="812309"/>
              <a:ext cx="90089" cy="123812"/>
            </a:xfrm>
            <a:custGeom>
              <a:avLst/>
              <a:gdLst>
                <a:gd name="T0" fmla="*/ 145 w 173"/>
                <a:gd name="T1" fmla="*/ 216 h 239"/>
                <a:gd name="T2" fmla="*/ 70 w 173"/>
                <a:gd name="T3" fmla="*/ 216 h 239"/>
                <a:gd name="T4" fmla="*/ 70 w 173"/>
                <a:gd name="T5" fmla="*/ 117 h 239"/>
                <a:gd name="T6" fmla="*/ 112 w 173"/>
                <a:gd name="T7" fmla="*/ 117 h 239"/>
                <a:gd name="T8" fmla="*/ 121 w 173"/>
                <a:gd name="T9" fmla="*/ 150 h 239"/>
                <a:gd name="T10" fmla="*/ 136 w 173"/>
                <a:gd name="T11" fmla="*/ 150 h 239"/>
                <a:gd name="T12" fmla="*/ 131 w 173"/>
                <a:gd name="T13" fmla="*/ 108 h 239"/>
                <a:gd name="T14" fmla="*/ 136 w 173"/>
                <a:gd name="T15" fmla="*/ 71 h 239"/>
                <a:gd name="T16" fmla="*/ 121 w 173"/>
                <a:gd name="T17" fmla="*/ 71 h 239"/>
                <a:gd name="T18" fmla="*/ 112 w 173"/>
                <a:gd name="T19" fmla="*/ 103 h 239"/>
                <a:gd name="T20" fmla="*/ 70 w 173"/>
                <a:gd name="T21" fmla="*/ 103 h 239"/>
                <a:gd name="T22" fmla="*/ 70 w 173"/>
                <a:gd name="T23" fmla="*/ 24 h 239"/>
                <a:gd name="T24" fmla="*/ 140 w 173"/>
                <a:gd name="T25" fmla="*/ 24 h 239"/>
                <a:gd name="T26" fmla="*/ 150 w 173"/>
                <a:gd name="T27" fmla="*/ 61 h 239"/>
                <a:gd name="T28" fmla="*/ 164 w 173"/>
                <a:gd name="T29" fmla="*/ 61 h 239"/>
                <a:gd name="T30" fmla="*/ 159 w 173"/>
                <a:gd name="T31" fmla="*/ 0 h 239"/>
                <a:gd name="T32" fmla="*/ 145 w 173"/>
                <a:gd name="T33" fmla="*/ 0 h 239"/>
                <a:gd name="T34" fmla="*/ 0 w 173"/>
                <a:gd name="T35" fmla="*/ 0 h 239"/>
                <a:gd name="T36" fmla="*/ 0 w 173"/>
                <a:gd name="T37" fmla="*/ 10 h 239"/>
                <a:gd name="T38" fmla="*/ 23 w 173"/>
                <a:gd name="T39" fmla="*/ 19 h 239"/>
                <a:gd name="T40" fmla="*/ 23 w 173"/>
                <a:gd name="T41" fmla="*/ 216 h 239"/>
                <a:gd name="T42" fmla="*/ 0 w 173"/>
                <a:gd name="T43" fmla="*/ 225 h 239"/>
                <a:gd name="T44" fmla="*/ 0 w 173"/>
                <a:gd name="T45" fmla="*/ 239 h 239"/>
                <a:gd name="T46" fmla="*/ 164 w 173"/>
                <a:gd name="T47" fmla="*/ 239 h 239"/>
                <a:gd name="T48" fmla="*/ 173 w 173"/>
                <a:gd name="T49" fmla="*/ 169 h 239"/>
                <a:gd name="T50" fmla="*/ 159 w 173"/>
                <a:gd name="T51" fmla="*/ 169 h 239"/>
                <a:gd name="T52" fmla="*/ 145 w 173"/>
                <a:gd name="T53" fmla="*/ 2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39">
                  <a:moveTo>
                    <a:pt x="145" y="216"/>
                  </a:moveTo>
                  <a:lnTo>
                    <a:pt x="70" y="216"/>
                  </a:lnTo>
                  <a:lnTo>
                    <a:pt x="70" y="117"/>
                  </a:lnTo>
                  <a:lnTo>
                    <a:pt x="112" y="117"/>
                  </a:lnTo>
                  <a:lnTo>
                    <a:pt x="121" y="150"/>
                  </a:lnTo>
                  <a:lnTo>
                    <a:pt x="136" y="150"/>
                  </a:lnTo>
                  <a:lnTo>
                    <a:pt x="131" y="108"/>
                  </a:lnTo>
                  <a:lnTo>
                    <a:pt x="136" y="71"/>
                  </a:lnTo>
                  <a:lnTo>
                    <a:pt x="121" y="71"/>
                  </a:lnTo>
                  <a:lnTo>
                    <a:pt x="112" y="103"/>
                  </a:lnTo>
                  <a:lnTo>
                    <a:pt x="70" y="103"/>
                  </a:lnTo>
                  <a:lnTo>
                    <a:pt x="70" y="24"/>
                  </a:lnTo>
                  <a:lnTo>
                    <a:pt x="140" y="24"/>
                  </a:lnTo>
                  <a:lnTo>
                    <a:pt x="150" y="61"/>
                  </a:lnTo>
                  <a:lnTo>
                    <a:pt x="164" y="61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" y="19"/>
                  </a:lnTo>
                  <a:lnTo>
                    <a:pt x="2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4" y="239"/>
                  </a:lnTo>
                  <a:lnTo>
                    <a:pt x="173" y="169"/>
                  </a:lnTo>
                  <a:lnTo>
                    <a:pt x="159" y="169"/>
                  </a:lnTo>
                  <a:lnTo>
                    <a:pt x="145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>
              <a:off x="6828722" y="812309"/>
              <a:ext cx="186933" cy="157579"/>
            </a:xfrm>
            <a:custGeom>
              <a:avLst/>
              <a:gdLst>
                <a:gd name="T0" fmla="*/ 328 w 365"/>
                <a:gd name="T1" fmla="*/ 19 h 305"/>
                <a:gd name="T2" fmla="*/ 361 w 365"/>
                <a:gd name="T3" fmla="*/ 10 h 305"/>
                <a:gd name="T4" fmla="*/ 361 w 365"/>
                <a:gd name="T5" fmla="*/ 0 h 305"/>
                <a:gd name="T6" fmla="*/ 248 w 365"/>
                <a:gd name="T7" fmla="*/ 0 h 305"/>
                <a:gd name="T8" fmla="*/ 248 w 365"/>
                <a:gd name="T9" fmla="*/ 10 h 305"/>
                <a:gd name="T10" fmla="*/ 276 w 365"/>
                <a:gd name="T11" fmla="*/ 19 h 305"/>
                <a:gd name="T12" fmla="*/ 276 w 365"/>
                <a:gd name="T13" fmla="*/ 216 h 305"/>
                <a:gd name="T14" fmla="*/ 201 w 365"/>
                <a:gd name="T15" fmla="*/ 216 h 305"/>
                <a:gd name="T16" fmla="*/ 201 w 365"/>
                <a:gd name="T17" fmla="*/ 19 h 305"/>
                <a:gd name="T18" fmla="*/ 234 w 365"/>
                <a:gd name="T19" fmla="*/ 10 h 305"/>
                <a:gd name="T20" fmla="*/ 234 w 365"/>
                <a:gd name="T21" fmla="*/ 0 h 305"/>
                <a:gd name="T22" fmla="*/ 121 w 365"/>
                <a:gd name="T23" fmla="*/ 0 h 305"/>
                <a:gd name="T24" fmla="*/ 121 w 365"/>
                <a:gd name="T25" fmla="*/ 10 h 305"/>
                <a:gd name="T26" fmla="*/ 154 w 365"/>
                <a:gd name="T27" fmla="*/ 19 h 305"/>
                <a:gd name="T28" fmla="*/ 154 w 365"/>
                <a:gd name="T29" fmla="*/ 216 h 305"/>
                <a:gd name="T30" fmla="*/ 75 w 365"/>
                <a:gd name="T31" fmla="*/ 216 h 305"/>
                <a:gd name="T32" fmla="*/ 75 w 365"/>
                <a:gd name="T33" fmla="*/ 19 h 305"/>
                <a:gd name="T34" fmla="*/ 107 w 365"/>
                <a:gd name="T35" fmla="*/ 10 h 305"/>
                <a:gd name="T36" fmla="*/ 107 w 365"/>
                <a:gd name="T37" fmla="*/ 0 h 305"/>
                <a:gd name="T38" fmla="*/ 0 w 365"/>
                <a:gd name="T39" fmla="*/ 0 h 305"/>
                <a:gd name="T40" fmla="*/ 0 w 365"/>
                <a:gd name="T41" fmla="*/ 10 h 305"/>
                <a:gd name="T42" fmla="*/ 28 w 365"/>
                <a:gd name="T43" fmla="*/ 19 h 305"/>
                <a:gd name="T44" fmla="*/ 28 w 365"/>
                <a:gd name="T45" fmla="*/ 216 h 305"/>
                <a:gd name="T46" fmla="*/ 0 w 365"/>
                <a:gd name="T47" fmla="*/ 221 h 305"/>
                <a:gd name="T48" fmla="*/ 0 w 365"/>
                <a:gd name="T49" fmla="*/ 235 h 305"/>
                <a:gd name="T50" fmla="*/ 337 w 365"/>
                <a:gd name="T51" fmla="*/ 235 h 305"/>
                <a:gd name="T52" fmla="*/ 337 w 365"/>
                <a:gd name="T53" fmla="*/ 305 h 305"/>
                <a:gd name="T54" fmla="*/ 347 w 365"/>
                <a:gd name="T55" fmla="*/ 305 h 305"/>
                <a:gd name="T56" fmla="*/ 365 w 365"/>
                <a:gd name="T57" fmla="*/ 216 h 305"/>
                <a:gd name="T58" fmla="*/ 328 w 365"/>
                <a:gd name="T59" fmla="*/ 216 h 305"/>
                <a:gd name="T60" fmla="*/ 328 w 365"/>
                <a:gd name="T61" fmla="*/ 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05">
                  <a:moveTo>
                    <a:pt x="328" y="19"/>
                  </a:moveTo>
                  <a:lnTo>
                    <a:pt x="361" y="10"/>
                  </a:lnTo>
                  <a:lnTo>
                    <a:pt x="361" y="0"/>
                  </a:lnTo>
                  <a:lnTo>
                    <a:pt x="248" y="0"/>
                  </a:lnTo>
                  <a:lnTo>
                    <a:pt x="248" y="10"/>
                  </a:lnTo>
                  <a:lnTo>
                    <a:pt x="276" y="19"/>
                  </a:lnTo>
                  <a:lnTo>
                    <a:pt x="276" y="216"/>
                  </a:lnTo>
                  <a:lnTo>
                    <a:pt x="201" y="216"/>
                  </a:lnTo>
                  <a:lnTo>
                    <a:pt x="201" y="19"/>
                  </a:lnTo>
                  <a:lnTo>
                    <a:pt x="234" y="10"/>
                  </a:lnTo>
                  <a:lnTo>
                    <a:pt x="234" y="0"/>
                  </a:lnTo>
                  <a:lnTo>
                    <a:pt x="121" y="0"/>
                  </a:lnTo>
                  <a:lnTo>
                    <a:pt x="121" y="10"/>
                  </a:lnTo>
                  <a:lnTo>
                    <a:pt x="154" y="19"/>
                  </a:lnTo>
                  <a:lnTo>
                    <a:pt x="154" y="216"/>
                  </a:lnTo>
                  <a:lnTo>
                    <a:pt x="75" y="216"/>
                  </a:lnTo>
                  <a:lnTo>
                    <a:pt x="75" y="19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1"/>
                  </a:lnTo>
                  <a:lnTo>
                    <a:pt x="0" y="235"/>
                  </a:lnTo>
                  <a:lnTo>
                    <a:pt x="337" y="235"/>
                  </a:lnTo>
                  <a:lnTo>
                    <a:pt x="337" y="305"/>
                  </a:lnTo>
                  <a:lnTo>
                    <a:pt x="347" y="305"/>
                  </a:lnTo>
                  <a:lnTo>
                    <a:pt x="365" y="216"/>
                  </a:lnTo>
                  <a:lnTo>
                    <a:pt x="328" y="216"/>
                  </a:lnTo>
                  <a:lnTo>
                    <a:pt x="32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7" name="Freeform 65"/>
            <p:cNvSpPr>
              <a:spLocks/>
            </p:cNvSpPr>
            <p:nvPr/>
          </p:nvSpPr>
          <p:spPr bwMode="auto">
            <a:xfrm>
              <a:off x="7033673" y="812309"/>
              <a:ext cx="90089" cy="123812"/>
            </a:xfrm>
            <a:custGeom>
              <a:avLst/>
              <a:gdLst>
                <a:gd name="T0" fmla="*/ 178 w 178"/>
                <a:gd name="T1" fmla="*/ 169 h 239"/>
                <a:gd name="T2" fmla="*/ 164 w 178"/>
                <a:gd name="T3" fmla="*/ 169 h 239"/>
                <a:gd name="T4" fmla="*/ 145 w 178"/>
                <a:gd name="T5" fmla="*/ 216 h 239"/>
                <a:gd name="T6" fmla="*/ 75 w 178"/>
                <a:gd name="T7" fmla="*/ 216 h 239"/>
                <a:gd name="T8" fmla="*/ 75 w 178"/>
                <a:gd name="T9" fmla="*/ 117 h 239"/>
                <a:gd name="T10" fmla="*/ 117 w 178"/>
                <a:gd name="T11" fmla="*/ 117 h 239"/>
                <a:gd name="T12" fmla="*/ 127 w 178"/>
                <a:gd name="T13" fmla="*/ 150 h 239"/>
                <a:gd name="T14" fmla="*/ 136 w 178"/>
                <a:gd name="T15" fmla="*/ 150 h 239"/>
                <a:gd name="T16" fmla="*/ 136 w 178"/>
                <a:gd name="T17" fmla="*/ 132 h 239"/>
                <a:gd name="T18" fmla="*/ 136 w 178"/>
                <a:gd name="T19" fmla="*/ 108 h 239"/>
                <a:gd name="T20" fmla="*/ 136 w 178"/>
                <a:gd name="T21" fmla="*/ 89 h 239"/>
                <a:gd name="T22" fmla="*/ 136 w 178"/>
                <a:gd name="T23" fmla="*/ 71 h 239"/>
                <a:gd name="T24" fmla="*/ 127 w 178"/>
                <a:gd name="T25" fmla="*/ 71 h 239"/>
                <a:gd name="T26" fmla="*/ 117 w 178"/>
                <a:gd name="T27" fmla="*/ 103 h 239"/>
                <a:gd name="T28" fmla="*/ 75 w 178"/>
                <a:gd name="T29" fmla="*/ 103 h 239"/>
                <a:gd name="T30" fmla="*/ 75 w 178"/>
                <a:gd name="T31" fmla="*/ 24 h 239"/>
                <a:gd name="T32" fmla="*/ 145 w 178"/>
                <a:gd name="T33" fmla="*/ 24 h 239"/>
                <a:gd name="T34" fmla="*/ 155 w 178"/>
                <a:gd name="T35" fmla="*/ 61 h 239"/>
                <a:gd name="T36" fmla="*/ 164 w 178"/>
                <a:gd name="T37" fmla="*/ 61 h 239"/>
                <a:gd name="T38" fmla="*/ 164 w 178"/>
                <a:gd name="T39" fmla="*/ 0 h 239"/>
                <a:gd name="T40" fmla="*/ 0 w 178"/>
                <a:gd name="T41" fmla="*/ 0 h 239"/>
                <a:gd name="T42" fmla="*/ 0 w 178"/>
                <a:gd name="T43" fmla="*/ 10 h 239"/>
                <a:gd name="T44" fmla="*/ 28 w 178"/>
                <a:gd name="T45" fmla="*/ 19 h 239"/>
                <a:gd name="T46" fmla="*/ 28 w 178"/>
                <a:gd name="T47" fmla="*/ 216 h 239"/>
                <a:gd name="T48" fmla="*/ 0 w 178"/>
                <a:gd name="T49" fmla="*/ 225 h 239"/>
                <a:gd name="T50" fmla="*/ 0 w 178"/>
                <a:gd name="T51" fmla="*/ 239 h 239"/>
                <a:gd name="T52" fmla="*/ 169 w 178"/>
                <a:gd name="T53" fmla="*/ 239 h 239"/>
                <a:gd name="T54" fmla="*/ 178 w 178"/>
                <a:gd name="T55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239">
                  <a:moveTo>
                    <a:pt x="178" y="169"/>
                  </a:moveTo>
                  <a:lnTo>
                    <a:pt x="164" y="169"/>
                  </a:lnTo>
                  <a:lnTo>
                    <a:pt x="145" y="216"/>
                  </a:lnTo>
                  <a:lnTo>
                    <a:pt x="75" y="216"/>
                  </a:lnTo>
                  <a:lnTo>
                    <a:pt x="75" y="117"/>
                  </a:lnTo>
                  <a:lnTo>
                    <a:pt x="117" y="117"/>
                  </a:lnTo>
                  <a:lnTo>
                    <a:pt x="127" y="150"/>
                  </a:lnTo>
                  <a:lnTo>
                    <a:pt x="136" y="150"/>
                  </a:lnTo>
                  <a:lnTo>
                    <a:pt x="136" y="132"/>
                  </a:lnTo>
                  <a:lnTo>
                    <a:pt x="136" y="108"/>
                  </a:lnTo>
                  <a:lnTo>
                    <a:pt x="136" y="89"/>
                  </a:lnTo>
                  <a:lnTo>
                    <a:pt x="136" y="71"/>
                  </a:lnTo>
                  <a:lnTo>
                    <a:pt x="127" y="71"/>
                  </a:lnTo>
                  <a:lnTo>
                    <a:pt x="117" y="103"/>
                  </a:lnTo>
                  <a:lnTo>
                    <a:pt x="75" y="103"/>
                  </a:lnTo>
                  <a:lnTo>
                    <a:pt x="75" y="24"/>
                  </a:lnTo>
                  <a:lnTo>
                    <a:pt x="145" y="24"/>
                  </a:lnTo>
                  <a:lnTo>
                    <a:pt x="155" y="61"/>
                  </a:lnTo>
                  <a:lnTo>
                    <a:pt x="164" y="6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9" y="239"/>
                  </a:lnTo>
                  <a:lnTo>
                    <a:pt x="17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8" name="Freeform 66"/>
            <p:cNvSpPr>
              <a:spLocks/>
            </p:cNvSpPr>
            <p:nvPr/>
          </p:nvSpPr>
          <p:spPr bwMode="auto">
            <a:xfrm>
              <a:off x="7148536" y="812309"/>
              <a:ext cx="130630" cy="123812"/>
            </a:xfrm>
            <a:custGeom>
              <a:avLst/>
              <a:gdLst>
                <a:gd name="T0" fmla="*/ 141 w 253"/>
                <a:gd name="T1" fmla="*/ 10 h 239"/>
                <a:gd name="T2" fmla="*/ 174 w 253"/>
                <a:gd name="T3" fmla="*/ 19 h 239"/>
                <a:gd name="T4" fmla="*/ 174 w 253"/>
                <a:gd name="T5" fmla="*/ 103 h 239"/>
                <a:gd name="T6" fmla="*/ 75 w 253"/>
                <a:gd name="T7" fmla="*/ 103 h 239"/>
                <a:gd name="T8" fmla="*/ 75 w 253"/>
                <a:gd name="T9" fmla="*/ 19 h 239"/>
                <a:gd name="T10" fmla="*/ 113 w 253"/>
                <a:gd name="T11" fmla="*/ 10 h 239"/>
                <a:gd name="T12" fmla="*/ 113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3 w 253"/>
                <a:gd name="T27" fmla="*/ 239 h 239"/>
                <a:gd name="T28" fmla="*/ 113 w 253"/>
                <a:gd name="T29" fmla="*/ 225 h 239"/>
                <a:gd name="T30" fmla="*/ 75 w 253"/>
                <a:gd name="T31" fmla="*/ 216 h 239"/>
                <a:gd name="T32" fmla="*/ 75 w 253"/>
                <a:gd name="T33" fmla="*/ 122 h 239"/>
                <a:gd name="T34" fmla="*/ 174 w 253"/>
                <a:gd name="T35" fmla="*/ 122 h 239"/>
                <a:gd name="T36" fmla="*/ 174 w 253"/>
                <a:gd name="T37" fmla="*/ 216 h 239"/>
                <a:gd name="T38" fmla="*/ 141 w 253"/>
                <a:gd name="T39" fmla="*/ 225 h 239"/>
                <a:gd name="T40" fmla="*/ 141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1 w 253"/>
                <a:gd name="T47" fmla="*/ 216 h 239"/>
                <a:gd name="T48" fmla="*/ 221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1 w 253"/>
                <a:gd name="T55" fmla="*/ 0 h 239"/>
                <a:gd name="T56" fmla="*/ 141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1" y="10"/>
                  </a:moveTo>
                  <a:lnTo>
                    <a:pt x="174" y="19"/>
                  </a:lnTo>
                  <a:lnTo>
                    <a:pt x="174" y="103"/>
                  </a:lnTo>
                  <a:lnTo>
                    <a:pt x="75" y="103"/>
                  </a:lnTo>
                  <a:lnTo>
                    <a:pt x="75" y="19"/>
                  </a:lnTo>
                  <a:lnTo>
                    <a:pt x="113" y="1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3" y="239"/>
                  </a:lnTo>
                  <a:lnTo>
                    <a:pt x="113" y="225"/>
                  </a:lnTo>
                  <a:lnTo>
                    <a:pt x="75" y="216"/>
                  </a:lnTo>
                  <a:lnTo>
                    <a:pt x="75" y="122"/>
                  </a:lnTo>
                  <a:lnTo>
                    <a:pt x="174" y="122"/>
                  </a:lnTo>
                  <a:lnTo>
                    <a:pt x="174" y="216"/>
                  </a:lnTo>
                  <a:lnTo>
                    <a:pt x="141" y="225"/>
                  </a:lnTo>
                  <a:lnTo>
                    <a:pt x="141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1" y="216"/>
                  </a:lnTo>
                  <a:lnTo>
                    <a:pt x="221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1" y="0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7301687" y="812309"/>
              <a:ext cx="130630" cy="123812"/>
            </a:xfrm>
            <a:custGeom>
              <a:avLst/>
              <a:gdLst>
                <a:gd name="T0" fmla="*/ 140 w 253"/>
                <a:gd name="T1" fmla="*/ 10 h 239"/>
                <a:gd name="T2" fmla="*/ 173 w 253"/>
                <a:gd name="T3" fmla="*/ 19 h 239"/>
                <a:gd name="T4" fmla="*/ 173 w 253"/>
                <a:gd name="T5" fmla="*/ 24 h 239"/>
                <a:gd name="T6" fmla="*/ 75 w 253"/>
                <a:gd name="T7" fmla="*/ 183 h 239"/>
                <a:gd name="T8" fmla="*/ 75 w 253"/>
                <a:gd name="T9" fmla="*/ 19 h 239"/>
                <a:gd name="T10" fmla="*/ 112 w 253"/>
                <a:gd name="T11" fmla="*/ 10 h 239"/>
                <a:gd name="T12" fmla="*/ 112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2 w 253"/>
                <a:gd name="T27" fmla="*/ 239 h 239"/>
                <a:gd name="T28" fmla="*/ 112 w 253"/>
                <a:gd name="T29" fmla="*/ 225 h 239"/>
                <a:gd name="T30" fmla="*/ 75 w 253"/>
                <a:gd name="T31" fmla="*/ 216 h 239"/>
                <a:gd name="T32" fmla="*/ 75 w 253"/>
                <a:gd name="T33" fmla="*/ 216 h 239"/>
                <a:gd name="T34" fmla="*/ 173 w 253"/>
                <a:gd name="T35" fmla="*/ 52 h 239"/>
                <a:gd name="T36" fmla="*/ 173 w 253"/>
                <a:gd name="T37" fmla="*/ 216 h 239"/>
                <a:gd name="T38" fmla="*/ 140 w 253"/>
                <a:gd name="T39" fmla="*/ 225 h 239"/>
                <a:gd name="T40" fmla="*/ 140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0 w 253"/>
                <a:gd name="T47" fmla="*/ 216 h 239"/>
                <a:gd name="T48" fmla="*/ 220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0 w 253"/>
                <a:gd name="T55" fmla="*/ 0 h 239"/>
                <a:gd name="T56" fmla="*/ 140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0" y="10"/>
                  </a:moveTo>
                  <a:lnTo>
                    <a:pt x="173" y="19"/>
                  </a:lnTo>
                  <a:lnTo>
                    <a:pt x="173" y="24"/>
                  </a:lnTo>
                  <a:lnTo>
                    <a:pt x="75" y="183"/>
                  </a:lnTo>
                  <a:lnTo>
                    <a:pt x="75" y="19"/>
                  </a:lnTo>
                  <a:lnTo>
                    <a:pt x="112" y="1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75" y="216"/>
                  </a:lnTo>
                  <a:lnTo>
                    <a:pt x="75" y="216"/>
                  </a:lnTo>
                  <a:lnTo>
                    <a:pt x="173" y="52"/>
                  </a:lnTo>
                  <a:lnTo>
                    <a:pt x="173" y="216"/>
                  </a:lnTo>
                  <a:lnTo>
                    <a:pt x="140" y="225"/>
                  </a:lnTo>
                  <a:lnTo>
                    <a:pt x="140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0" y="216"/>
                  </a:lnTo>
                  <a:lnTo>
                    <a:pt x="220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0" y="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7450333" y="812309"/>
              <a:ext cx="94593" cy="123812"/>
            </a:xfrm>
            <a:custGeom>
              <a:avLst/>
              <a:gdLst>
                <a:gd name="T0" fmla="*/ 169 w 183"/>
                <a:gd name="T1" fmla="*/ 169 h 239"/>
                <a:gd name="T2" fmla="*/ 150 w 183"/>
                <a:gd name="T3" fmla="*/ 216 h 239"/>
                <a:gd name="T4" fmla="*/ 80 w 183"/>
                <a:gd name="T5" fmla="*/ 216 h 239"/>
                <a:gd name="T6" fmla="*/ 80 w 183"/>
                <a:gd name="T7" fmla="*/ 117 h 239"/>
                <a:gd name="T8" fmla="*/ 122 w 183"/>
                <a:gd name="T9" fmla="*/ 117 h 239"/>
                <a:gd name="T10" fmla="*/ 132 w 183"/>
                <a:gd name="T11" fmla="*/ 150 h 239"/>
                <a:gd name="T12" fmla="*/ 141 w 183"/>
                <a:gd name="T13" fmla="*/ 150 h 239"/>
                <a:gd name="T14" fmla="*/ 141 w 183"/>
                <a:gd name="T15" fmla="*/ 108 h 239"/>
                <a:gd name="T16" fmla="*/ 141 w 183"/>
                <a:gd name="T17" fmla="*/ 71 h 239"/>
                <a:gd name="T18" fmla="*/ 132 w 183"/>
                <a:gd name="T19" fmla="*/ 71 h 239"/>
                <a:gd name="T20" fmla="*/ 122 w 183"/>
                <a:gd name="T21" fmla="*/ 103 h 239"/>
                <a:gd name="T22" fmla="*/ 80 w 183"/>
                <a:gd name="T23" fmla="*/ 103 h 239"/>
                <a:gd name="T24" fmla="*/ 80 w 183"/>
                <a:gd name="T25" fmla="*/ 24 h 239"/>
                <a:gd name="T26" fmla="*/ 146 w 183"/>
                <a:gd name="T27" fmla="*/ 24 h 239"/>
                <a:gd name="T28" fmla="*/ 160 w 183"/>
                <a:gd name="T29" fmla="*/ 61 h 239"/>
                <a:gd name="T30" fmla="*/ 169 w 183"/>
                <a:gd name="T31" fmla="*/ 61 h 239"/>
                <a:gd name="T32" fmla="*/ 169 w 183"/>
                <a:gd name="T33" fmla="*/ 0 h 239"/>
                <a:gd name="T34" fmla="*/ 0 w 183"/>
                <a:gd name="T35" fmla="*/ 0 h 239"/>
                <a:gd name="T36" fmla="*/ 0 w 183"/>
                <a:gd name="T37" fmla="*/ 10 h 239"/>
                <a:gd name="T38" fmla="*/ 33 w 183"/>
                <a:gd name="T39" fmla="*/ 19 h 239"/>
                <a:gd name="T40" fmla="*/ 33 w 183"/>
                <a:gd name="T41" fmla="*/ 216 h 239"/>
                <a:gd name="T42" fmla="*/ 0 w 183"/>
                <a:gd name="T43" fmla="*/ 225 h 239"/>
                <a:gd name="T44" fmla="*/ 0 w 183"/>
                <a:gd name="T45" fmla="*/ 239 h 239"/>
                <a:gd name="T46" fmla="*/ 174 w 183"/>
                <a:gd name="T47" fmla="*/ 239 h 239"/>
                <a:gd name="T48" fmla="*/ 183 w 183"/>
                <a:gd name="T49" fmla="*/ 169 h 239"/>
                <a:gd name="T50" fmla="*/ 169 w 183"/>
                <a:gd name="T51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239">
                  <a:moveTo>
                    <a:pt x="169" y="169"/>
                  </a:moveTo>
                  <a:lnTo>
                    <a:pt x="150" y="216"/>
                  </a:lnTo>
                  <a:lnTo>
                    <a:pt x="80" y="216"/>
                  </a:lnTo>
                  <a:lnTo>
                    <a:pt x="80" y="117"/>
                  </a:lnTo>
                  <a:lnTo>
                    <a:pt x="122" y="117"/>
                  </a:lnTo>
                  <a:lnTo>
                    <a:pt x="132" y="150"/>
                  </a:lnTo>
                  <a:lnTo>
                    <a:pt x="141" y="150"/>
                  </a:lnTo>
                  <a:lnTo>
                    <a:pt x="141" y="108"/>
                  </a:lnTo>
                  <a:lnTo>
                    <a:pt x="141" y="71"/>
                  </a:lnTo>
                  <a:lnTo>
                    <a:pt x="132" y="71"/>
                  </a:lnTo>
                  <a:lnTo>
                    <a:pt x="122" y="103"/>
                  </a:lnTo>
                  <a:lnTo>
                    <a:pt x="80" y="103"/>
                  </a:lnTo>
                  <a:lnTo>
                    <a:pt x="80" y="24"/>
                  </a:lnTo>
                  <a:lnTo>
                    <a:pt x="146" y="24"/>
                  </a:lnTo>
                  <a:lnTo>
                    <a:pt x="160" y="61"/>
                  </a:lnTo>
                  <a:lnTo>
                    <a:pt x="169" y="61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74" y="239"/>
                  </a:lnTo>
                  <a:lnTo>
                    <a:pt x="183" y="169"/>
                  </a:lnTo>
                  <a:lnTo>
                    <a:pt x="169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1" name="Freeform 69"/>
            <p:cNvSpPr>
              <a:spLocks noEditPoints="1"/>
            </p:cNvSpPr>
            <p:nvPr/>
          </p:nvSpPr>
          <p:spPr bwMode="auto">
            <a:xfrm>
              <a:off x="6671066" y="443121"/>
              <a:ext cx="238735" cy="308406"/>
            </a:xfrm>
            <a:custGeom>
              <a:avLst/>
              <a:gdLst>
                <a:gd name="T0" fmla="*/ 230 w 464"/>
                <a:gd name="T1" fmla="*/ 595 h 595"/>
                <a:gd name="T2" fmla="*/ 431 w 464"/>
                <a:gd name="T3" fmla="*/ 511 h 595"/>
                <a:gd name="T4" fmla="*/ 464 w 464"/>
                <a:gd name="T5" fmla="*/ 65 h 595"/>
                <a:gd name="T6" fmla="*/ 230 w 464"/>
                <a:gd name="T7" fmla="*/ 0 h 595"/>
                <a:gd name="T8" fmla="*/ 117 w 464"/>
                <a:gd name="T9" fmla="*/ 32 h 595"/>
                <a:gd name="T10" fmla="*/ 0 w 464"/>
                <a:gd name="T11" fmla="*/ 65 h 595"/>
                <a:gd name="T12" fmla="*/ 28 w 464"/>
                <a:gd name="T13" fmla="*/ 511 h 595"/>
                <a:gd name="T14" fmla="*/ 117 w 464"/>
                <a:gd name="T15" fmla="*/ 548 h 595"/>
                <a:gd name="T16" fmla="*/ 230 w 464"/>
                <a:gd name="T17" fmla="*/ 595 h 595"/>
                <a:gd name="T18" fmla="*/ 117 w 464"/>
                <a:gd name="T19" fmla="*/ 61 h 595"/>
                <a:gd name="T20" fmla="*/ 117 w 464"/>
                <a:gd name="T21" fmla="*/ 61 h 595"/>
                <a:gd name="T22" fmla="*/ 164 w 464"/>
                <a:gd name="T23" fmla="*/ 46 h 595"/>
                <a:gd name="T24" fmla="*/ 117 w 464"/>
                <a:gd name="T25" fmla="*/ 126 h 595"/>
                <a:gd name="T26" fmla="*/ 75 w 464"/>
                <a:gd name="T27" fmla="*/ 201 h 595"/>
                <a:gd name="T28" fmla="*/ 75 w 464"/>
                <a:gd name="T29" fmla="*/ 145 h 595"/>
                <a:gd name="T30" fmla="*/ 70 w 464"/>
                <a:gd name="T31" fmla="*/ 75 h 595"/>
                <a:gd name="T32" fmla="*/ 117 w 464"/>
                <a:gd name="T33" fmla="*/ 61 h 595"/>
                <a:gd name="T34" fmla="*/ 56 w 464"/>
                <a:gd name="T35" fmla="*/ 492 h 595"/>
                <a:gd name="T36" fmla="*/ 56 w 464"/>
                <a:gd name="T37" fmla="*/ 492 h 595"/>
                <a:gd name="T38" fmla="*/ 37 w 464"/>
                <a:gd name="T39" fmla="*/ 295 h 595"/>
                <a:gd name="T40" fmla="*/ 80 w 464"/>
                <a:gd name="T41" fmla="*/ 300 h 595"/>
                <a:gd name="T42" fmla="*/ 117 w 464"/>
                <a:gd name="T43" fmla="*/ 243 h 595"/>
                <a:gd name="T44" fmla="*/ 164 w 464"/>
                <a:gd name="T45" fmla="*/ 159 h 595"/>
                <a:gd name="T46" fmla="*/ 164 w 464"/>
                <a:gd name="T47" fmla="*/ 211 h 595"/>
                <a:gd name="T48" fmla="*/ 164 w 464"/>
                <a:gd name="T49" fmla="*/ 304 h 595"/>
                <a:gd name="T50" fmla="*/ 230 w 464"/>
                <a:gd name="T51" fmla="*/ 309 h 595"/>
                <a:gd name="T52" fmla="*/ 230 w 464"/>
                <a:gd name="T53" fmla="*/ 28 h 595"/>
                <a:gd name="T54" fmla="*/ 436 w 464"/>
                <a:gd name="T55" fmla="*/ 84 h 595"/>
                <a:gd name="T56" fmla="*/ 422 w 464"/>
                <a:gd name="T57" fmla="*/ 295 h 595"/>
                <a:gd name="T58" fmla="*/ 361 w 464"/>
                <a:gd name="T59" fmla="*/ 300 h 595"/>
                <a:gd name="T60" fmla="*/ 370 w 464"/>
                <a:gd name="T61" fmla="*/ 121 h 595"/>
                <a:gd name="T62" fmla="*/ 300 w 464"/>
                <a:gd name="T63" fmla="*/ 107 h 595"/>
                <a:gd name="T64" fmla="*/ 295 w 464"/>
                <a:gd name="T65" fmla="*/ 304 h 595"/>
                <a:gd name="T66" fmla="*/ 230 w 464"/>
                <a:gd name="T67" fmla="*/ 309 h 595"/>
                <a:gd name="T68" fmla="*/ 230 w 464"/>
                <a:gd name="T69" fmla="*/ 562 h 595"/>
                <a:gd name="T70" fmla="*/ 117 w 464"/>
                <a:gd name="T71" fmla="*/ 520 h 595"/>
                <a:gd name="T72" fmla="*/ 56 w 464"/>
                <a:gd name="T73" fmla="*/ 49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4" h="595">
                  <a:moveTo>
                    <a:pt x="230" y="595"/>
                  </a:moveTo>
                  <a:lnTo>
                    <a:pt x="431" y="511"/>
                  </a:lnTo>
                  <a:lnTo>
                    <a:pt x="464" y="65"/>
                  </a:lnTo>
                  <a:lnTo>
                    <a:pt x="230" y="0"/>
                  </a:lnTo>
                  <a:lnTo>
                    <a:pt x="117" y="32"/>
                  </a:lnTo>
                  <a:lnTo>
                    <a:pt x="0" y="65"/>
                  </a:lnTo>
                  <a:lnTo>
                    <a:pt x="28" y="511"/>
                  </a:lnTo>
                  <a:lnTo>
                    <a:pt x="117" y="548"/>
                  </a:lnTo>
                  <a:lnTo>
                    <a:pt x="230" y="595"/>
                  </a:lnTo>
                  <a:close/>
                  <a:moveTo>
                    <a:pt x="117" y="61"/>
                  </a:moveTo>
                  <a:lnTo>
                    <a:pt x="117" y="61"/>
                  </a:lnTo>
                  <a:lnTo>
                    <a:pt x="164" y="46"/>
                  </a:lnTo>
                  <a:lnTo>
                    <a:pt x="117" y="126"/>
                  </a:lnTo>
                  <a:lnTo>
                    <a:pt x="75" y="201"/>
                  </a:lnTo>
                  <a:lnTo>
                    <a:pt x="75" y="145"/>
                  </a:lnTo>
                  <a:lnTo>
                    <a:pt x="70" y="75"/>
                  </a:lnTo>
                  <a:lnTo>
                    <a:pt x="117" y="61"/>
                  </a:lnTo>
                  <a:close/>
                  <a:moveTo>
                    <a:pt x="56" y="492"/>
                  </a:moveTo>
                  <a:lnTo>
                    <a:pt x="56" y="492"/>
                  </a:lnTo>
                  <a:lnTo>
                    <a:pt x="37" y="295"/>
                  </a:lnTo>
                  <a:lnTo>
                    <a:pt x="80" y="300"/>
                  </a:lnTo>
                  <a:lnTo>
                    <a:pt x="117" y="243"/>
                  </a:lnTo>
                  <a:lnTo>
                    <a:pt x="164" y="159"/>
                  </a:lnTo>
                  <a:lnTo>
                    <a:pt x="164" y="211"/>
                  </a:lnTo>
                  <a:lnTo>
                    <a:pt x="164" y="304"/>
                  </a:lnTo>
                  <a:lnTo>
                    <a:pt x="230" y="309"/>
                  </a:lnTo>
                  <a:lnTo>
                    <a:pt x="230" y="28"/>
                  </a:lnTo>
                  <a:lnTo>
                    <a:pt x="436" y="84"/>
                  </a:lnTo>
                  <a:lnTo>
                    <a:pt x="422" y="295"/>
                  </a:lnTo>
                  <a:lnTo>
                    <a:pt x="361" y="300"/>
                  </a:lnTo>
                  <a:lnTo>
                    <a:pt x="370" y="121"/>
                  </a:lnTo>
                  <a:lnTo>
                    <a:pt x="300" y="107"/>
                  </a:lnTo>
                  <a:lnTo>
                    <a:pt x="295" y="304"/>
                  </a:lnTo>
                  <a:lnTo>
                    <a:pt x="230" y="309"/>
                  </a:lnTo>
                  <a:lnTo>
                    <a:pt x="230" y="562"/>
                  </a:lnTo>
                  <a:lnTo>
                    <a:pt x="117" y="520"/>
                  </a:lnTo>
                  <a:lnTo>
                    <a:pt x="56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5" name="Слайд think-cell" r:id="rId6" imgW="360" imgH="360" progId="">
                  <p:embed/>
                </p:oleObj>
              </mc:Choice>
              <mc:Fallback>
                <p:oleObj name="Слайд think-cell" r:id="rId6" imgW="360" imgH="360" progId="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2172" y="4251621"/>
            <a:ext cx="11467650" cy="498598"/>
          </a:xfrm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Как учить сегодня для успеха завтра</a:t>
            </a: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21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9254339" y="1860330"/>
            <a:ext cx="1023938" cy="336550"/>
            <a:chOff x="8812213" y="4892675"/>
            <a:chExt cx="1023938" cy="336550"/>
          </a:xfrm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8812213" y="4892675"/>
              <a:ext cx="215900" cy="331788"/>
            </a:xfrm>
            <a:custGeom>
              <a:avLst/>
              <a:gdLst>
                <a:gd name="T0" fmla="*/ 137 w 592"/>
                <a:gd name="T1" fmla="*/ 34 h 904"/>
                <a:gd name="T2" fmla="*/ 126 w 592"/>
                <a:gd name="T3" fmla="*/ 55 h 904"/>
                <a:gd name="T4" fmla="*/ 133 w 592"/>
                <a:gd name="T5" fmla="*/ 81 h 904"/>
                <a:gd name="T6" fmla="*/ 146 w 592"/>
                <a:gd name="T7" fmla="*/ 112 h 904"/>
                <a:gd name="T8" fmla="*/ 138 w 592"/>
                <a:gd name="T9" fmla="*/ 135 h 904"/>
                <a:gd name="T10" fmla="*/ 57 w 592"/>
                <a:gd name="T11" fmla="*/ 176 h 904"/>
                <a:gd name="T12" fmla="*/ 42 w 592"/>
                <a:gd name="T13" fmla="*/ 191 h 904"/>
                <a:gd name="T14" fmla="*/ 23 w 592"/>
                <a:gd name="T15" fmla="*/ 240 h 904"/>
                <a:gd name="T16" fmla="*/ 6 w 592"/>
                <a:gd name="T17" fmla="*/ 292 h 904"/>
                <a:gd name="T18" fmla="*/ 7 w 592"/>
                <a:gd name="T19" fmla="*/ 326 h 904"/>
                <a:gd name="T20" fmla="*/ 21 w 592"/>
                <a:gd name="T21" fmla="*/ 371 h 904"/>
                <a:gd name="T22" fmla="*/ 14 w 592"/>
                <a:gd name="T23" fmla="*/ 421 h 904"/>
                <a:gd name="T24" fmla="*/ 175 w 592"/>
                <a:gd name="T25" fmla="*/ 620 h 904"/>
                <a:gd name="T26" fmla="*/ 208 w 592"/>
                <a:gd name="T27" fmla="*/ 661 h 904"/>
                <a:gd name="T28" fmla="*/ 70 w 592"/>
                <a:gd name="T29" fmla="*/ 666 h 904"/>
                <a:gd name="T30" fmla="*/ 86 w 592"/>
                <a:gd name="T31" fmla="*/ 709 h 904"/>
                <a:gd name="T32" fmla="*/ 14 w 592"/>
                <a:gd name="T33" fmla="*/ 768 h 904"/>
                <a:gd name="T34" fmla="*/ 205 w 592"/>
                <a:gd name="T35" fmla="*/ 745 h 904"/>
                <a:gd name="T36" fmla="*/ 275 w 592"/>
                <a:gd name="T37" fmla="*/ 787 h 904"/>
                <a:gd name="T38" fmla="*/ 275 w 592"/>
                <a:gd name="T39" fmla="*/ 756 h 904"/>
                <a:gd name="T40" fmla="*/ 288 w 592"/>
                <a:gd name="T41" fmla="*/ 764 h 904"/>
                <a:gd name="T42" fmla="*/ 295 w 592"/>
                <a:gd name="T43" fmla="*/ 803 h 904"/>
                <a:gd name="T44" fmla="*/ 287 w 592"/>
                <a:gd name="T45" fmla="*/ 846 h 904"/>
                <a:gd name="T46" fmla="*/ 316 w 592"/>
                <a:gd name="T47" fmla="*/ 867 h 904"/>
                <a:gd name="T48" fmla="*/ 334 w 592"/>
                <a:gd name="T49" fmla="*/ 892 h 904"/>
                <a:gd name="T50" fmla="*/ 389 w 592"/>
                <a:gd name="T51" fmla="*/ 898 h 904"/>
                <a:gd name="T52" fmla="*/ 375 w 592"/>
                <a:gd name="T53" fmla="*/ 852 h 904"/>
                <a:gd name="T54" fmla="*/ 340 w 592"/>
                <a:gd name="T55" fmla="*/ 764 h 904"/>
                <a:gd name="T56" fmla="*/ 352 w 592"/>
                <a:gd name="T57" fmla="*/ 756 h 904"/>
                <a:gd name="T58" fmla="*/ 436 w 592"/>
                <a:gd name="T59" fmla="*/ 745 h 904"/>
                <a:gd name="T60" fmla="*/ 352 w 592"/>
                <a:gd name="T61" fmla="*/ 702 h 904"/>
                <a:gd name="T62" fmla="*/ 400 w 592"/>
                <a:gd name="T63" fmla="*/ 655 h 904"/>
                <a:gd name="T64" fmla="*/ 425 w 592"/>
                <a:gd name="T65" fmla="*/ 657 h 904"/>
                <a:gd name="T66" fmla="*/ 448 w 592"/>
                <a:gd name="T67" fmla="*/ 734 h 904"/>
                <a:gd name="T68" fmla="*/ 459 w 592"/>
                <a:gd name="T69" fmla="*/ 759 h 904"/>
                <a:gd name="T70" fmla="*/ 494 w 592"/>
                <a:gd name="T71" fmla="*/ 759 h 904"/>
                <a:gd name="T72" fmla="*/ 581 w 592"/>
                <a:gd name="T73" fmla="*/ 741 h 904"/>
                <a:gd name="T74" fmla="*/ 591 w 592"/>
                <a:gd name="T75" fmla="*/ 730 h 904"/>
                <a:gd name="T76" fmla="*/ 548 w 592"/>
                <a:gd name="T77" fmla="*/ 707 h 904"/>
                <a:gd name="T78" fmla="*/ 452 w 592"/>
                <a:gd name="T79" fmla="*/ 623 h 904"/>
                <a:gd name="T80" fmla="*/ 466 w 592"/>
                <a:gd name="T81" fmla="*/ 585 h 904"/>
                <a:gd name="T82" fmla="*/ 387 w 592"/>
                <a:gd name="T83" fmla="*/ 415 h 904"/>
                <a:gd name="T84" fmla="*/ 370 w 592"/>
                <a:gd name="T85" fmla="*/ 380 h 904"/>
                <a:gd name="T86" fmla="*/ 377 w 592"/>
                <a:gd name="T87" fmla="*/ 358 h 904"/>
                <a:gd name="T88" fmla="*/ 356 w 592"/>
                <a:gd name="T89" fmla="*/ 310 h 904"/>
                <a:gd name="T90" fmla="*/ 325 w 592"/>
                <a:gd name="T91" fmla="*/ 254 h 904"/>
                <a:gd name="T92" fmla="*/ 291 w 592"/>
                <a:gd name="T93" fmla="*/ 186 h 904"/>
                <a:gd name="T94" fmla="*/ 277 w 592"/>
                <a:gd name="T95" fmla="*/ 176 h 904"/>
                <a:gd name="T96" fmla="*/ 211 w 592"/>
                <a:gd name="T97" fmla="*/ 153 h 904"/>
                <a:gd name="T98" fmla="*/ 218 w 592"/>
                <a:gd name="T99" fmla="*/ 140 h 904"/>
                <a:gd name="T100" fmla="*/ 232 w 592"/>
                <a:gd name="T101" fmla="*/ 109 h 904"/>
                <a:gd name="T102" fmla="*/ 239 w 592"/>
                <a:gd name="T103" fmla="*/ 95 h 904"/>
                <a:gd name="T104" fmla="*/ 235 w 592"/>
                <a:gd name="T105" fmla="*/ 74 h 904"/>
                <a:gd name="T106" fmla="*/ 244 w 592"/>
                <a:gd name="T107" fmla="*/ 46 h 904"/>
                <a:gd name="T108" fmla="*/ 234 w 592"/>
                <a:gd name="T109" fmla="*/ 18 h 904"/>
                <a:gd name="T110" fmla="*/ 218 w 592"/>
                <a:gd name="T111" fmla="*/ 11 h 904"/>
                <a:gd name="T112" fmla="*/ 202 w 592"/>
                <a:gd name="T113" fmla="*/ 0 h 904"/>
                <a:gd name="T114" fmla="*/ 163 w 592"/>
                <a:gd name="T115" fmla="*/ 11 h 904"/>
                <a:gd name="T116" fmla="*/ 258 w 592"/>
                <a:gd name="T117" fmla="*/ 620 h 904"/>
                <a:gd name="T118" fmla="*/ 237 w 592"/>
                <a:gd name="T119" fmla="*/ 678 h 904"/>
                <a:gd name="T120" fmla="*/ 227 w 592"/>
                <a:gd name="T121" fmla="*/ 645 h 904"/>
                <a:gd name="T122" fmla="*/ 231 w 592"/>
                <a:gd name="T123" fmla="*/ 9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2" h="904">
                  <a:moveTo>
                    <a:pt x="163" y="11"/>
                  </a:moveTo>
                  <a:cubicBezTo>
                    <a:pt x="161" y="13"/>
                    <a:pt x="157" y="13"/>
                    <a:pt x="155" y="15"/>
                  </a:cubicBezTo>
                  <a:cubicBezTo>
                    <a:pt x="149" y="21"/>
                    <a:pt x="142" y="27"/>
                    <a:pt x="137" y="34"/>
                  </a:cubicBezTo>
                  <a:cubicBezTo>
                    <a:pt x="137" y="34"/>
                    <a:pt x="132" y="39"/>
                    <a:pt x="133" y="39"/>
                  </a:cubicBezTo>
                  <a:cubicBezTo>
                    <a:pt x="128" y="39"/>
                    <a:pt x="129" y="47"/>
                    <a:pt x="128" y="50"/>
                  </a:cubicBezTo>
                  <a:cubicBezTo>
                    <a:pt x="127" y="52"/>
                    <a:pt x="126" y="53"/>
                    <a:pt x="126" y="55"/>
                  </a:cubicBezTo>
                  <a:cubicBezTo>
                    <a:pt x="126" y="57"/>
                    <a:pt x="126" y="60"/>
                    <a:pt x="127" y="62"/>
                  </a:cubicBezTo>
                  <a:cubicBezTo>
                    <a:pt x="127" y="65"/>
                    <a:pt x="127" y="69"/>
                    <a:pt x="128" y="72"/>
                  </a:cubicBezTo>
                  <a:cubicBezTo>
                    <a:pt x="130" y="75"/>
                    <a:pt x="132" y="78"/>
                    <a:pt x="133" y="81"/>
                  </a:cubicBezTo>
                  <a:cubicBezTo>
                    <a:pt x="133" y="84"/>
                    <a:pt x="133" y="88"/>
                    <a:pt x="133" y="92"/>
                  </a:cubicBezTo>
                  <a:cubicBezTo>
                    <a:pt x="134" y="94"/>
                    <a:pt x="134" y="96"/>
                    <a:pt x="135" y="97"/>
                  </a:cubicBezTo>
                  <a:cubicBezTo>
                    <a:pt x="138" y="103"/>
                    <a:pt x="148" y="105"/>
                    <a:pt x="146" y="112"/>
                  </a:cubicBezTo>
                  <a:cubicBezTo>
                    <a:pt x="145" y="118"/>
                    <a:pt x="148" y="125"/>
                    <a:pt x="145" y="130"/>
                  </a:cubicBezTo>
                  <a:cubicBezTo>
                    <a:pt x="144" y="131"/>
                    <a:pt x="143" y="132"/>
                    <a:pt x="142" y="133"/>
                  </a:cubicBezTo>
                  <a:cubicBezTo>
                    <a:pt x="140" y="134"/>
                    <a:pt x="139" y="134"/>
                    <a:pt x="138" y="135"/>
                  </a:cubicBezTo>
                  <a:cubicBezTo>
                    <a:pt x="135" y="138"/>
                    <a:pt x="129" y="149"/>
                    <a:pt x="128" y="153"/>
                  </a:cubicBezTo>
                  <a:cubicBezTo>
                    <a:pt x="126" y="157"/>
                    <a:pt x="125" y="161"/>
                    <a:pt x="121" y="162"/>
                  </a:cubicBezTo>
                  <a:cubicBezTo>
                    <a:pt x="101" y="168"/>
                    <a:pt x="78" y="171"/>
                    <a:pt x="57" y="176"/>
                  </a:cubicBezTo>
                  <a:cubicBezTo>
                    <a:pt x="54" y="177"/>
                    <a:pt x="52" y="179"/>
                    <a:pt x="49" y="181"/>
                  </a:cubicBezTo>
                  <a:cubicBezTo>
                    <a:pt x="47" y="183"/>
                    <a:pt x="45" y="185"/>
                    <a:pt x="43" y="188"/>
                  </a:cubicBezTo>
                  <a:cubicBezTo>
                    <a:pt x="43" y="188"/>
                    <a:pt x="42" y="191"/>
                    <a:pt x="42" y="191"/>
                  </a:cubicBezTo>
                  <a:lnTo>
                    <a:pt x="24" y="192"/>
                  </a:lnTo>
                  <a:lnTo>
                    <a:pt x="27" y="224"/>
                  </a:lnTo>
                  <a:cubicBezTo>
                    <a:pt x="24" y="230"/>
                    <a:pt x="24" y="235"/>
                    <a:pt x="23" y="240"/>
                  </a:cubicBezTo>
                  <a:cubicBezTo>
                    <a:pt x="21" y="248"/>
                    <a:pt x="19" y="256"/>
                    <a:pt x="18" y="264"/>
                  </a:cubicBezTo>
                  <a:cubicBezTo>
                    <a:pt x="16" y="272"/>
                    <a:pt x="16" y="280"/>
                    <a:pt x="11" y="287"/>
                  </a:cubicBezTo>
                  <a:cubicBezTo>
                    <a:pt x="10" y="289"/>
                    <a:pt x="7" y="290"/>
                    <a:pt x="6" y="292"/>
                  </a:cubicBezTo>
                  <a:cubicBezTo>
                    <a:pt x="6" y="295"/>
                    <a:pt x="4" y="298"/>
                    <a:pt x="6" y="302"/>
                  </a:cubicBezTo>
                  <a:cubicBezTo>
                    <a:pt x="7" y="305"/>
                    <a:pt x="10" y="307"/>
                    <a:pt x="11" y="310"/>
                  </a:cubicBezTo>
                  <a:cubicBezTo>
                    <a:pt x="11" y="315"/>
                    <a:pt x="8" y="321"/>
                    <a:pt x="7" y="326"/>
                  </a:cubicBezTo>
                  <a:cubicBezTo>
                    <a:pt x="3" y="339"/>
                    <a:pt x="0" y="357"/>
                    <a:pt x="17" y="363"/>
                  </a:cubicBezTo>
                  <a:cubicBezTo>
                    <a:pt x="20" y="364"/>
                    <a:pt x="23" y="366"/>
                    <a:pt x="22" y="369"/>
                  </a:cubicBezTo>
                  <a:cubicBezTo>
                    <a:pt x="22" y="370"/>
                    <a:pt x="21" y="371"/>
                    <a:pt x="21" y="371"/>
                  </a:cubicBezTo>
                  <a:cubicBezTo>
                    <a:pt x="20" y="377"/>
                    <a:pt x="24" y="384"/>
                    <a:pt x="24" y="384"/>
                  </a:cubicBezTo>
                  <a:lnTo>
                    <a:pt x="13" y="388"/>
                  </a:lnTo>
                  <a:lnTo>
                    <a:pt x="14" y="421"/>
                  </a:lnTo>
                  <a:lnTo>
                    <a:pt x="33" y="421"/>
                  </a:lnTo>
                  <a:cubicBezTo>
                    <a:pt x="37" y="428"/>
                    <a:pt x="56" y="616"/>
                    <a:pt x="61" y="622"/>
                  </a:cubicBezTo>
                  <a:cubicBezTo>
                    <a:pt x="99" y="621"/>
                    <a:pt x="175" y="620"/>
                    <a:pt x="175" y="620"/>
                  </a:cubicBezTo>
                  <a:cubicBezTo>
                    <a:pt x="175" y="620"/>
                    <a:pt x="182" y="642"/>
                    <a:pt x="184" y="644"/>
                  </a:cubicBezTo>
                  <a:lnTo>
                    <a:pt x="209" y="645"/>
                  </a:lnTo>
                  <a:lnTo>
                    <a:pt x="208" y="661"/>
                  </a:lnTo>
                  <a:lnTo>
                    <a:pt x="200" y="661"/>
                  </a:lnTo>
                  <a:cubicBezTo>
                    <a:pt x="200" y="661"/>
                    <a:pt x="199" y="678"/>
                    <a:pt x="197" y="680"/>
                  </a:cubicBezTo>
                  <a:cubicBezTo>
                    <a:pt x="197" y="681"/>
                    <a:pt x="70" y="666"/>
                    <a:pt x="70" y="666"/>
                  </a:cubicBezTo>
                  <a:cubicBezTo>
                    <a:pt x="65" y="665"/>
                    <a:pt x="52" y="677"/>
                    <a:pt x="47" y="679"/>
                  </a:cubicBezTo>
                  <a:lnTo>
                    <a:pt x="47" y="699"/>
                  </a:lnTo>
                  <a:lnTo>
                    <a:pt x="86" y="709"/>
                  </a:lnTo>
                  <a:cubicBezTo>
                    <a:pt x="86" y="709"/>
                    <a:pt x="14" y="730"/>
                    <a:pt x="0" y="734"/>
                  </a:cubicBezTo>
                  <a:lnTo>
                    <a:pt x="0" y="761"/>
                  </a:lnTo>
                  <a:lnTo>
                    <a:pt x="14" y="768"/>
                  </a:lnTo>
                  <a:lnTo>
                    <a:pt x="196" y="743"/>
                  </a:lnTo>
                  <a:cubicBezTo>
                    <a:pt x="196" y="743"/>
                    <a:pt x="198" y="742"/>
                    <a:pt x="199" y="742"/>
                  </a:cubicBezTo>
                  <a:cubicBezTo>
                    <a:pt x="202" y="742"/>
                    <a:pt x="205" y="745"/>
                    <a:pt x="205" y="745"/>
                  </a:cubicBezTo>
                  <a:lnTo>
                    <a:pt x="246" y="808"/>
                  </a:lnTo>
                  <a:lnTo>
                    <a:pt x="273" y="807"/>
                  </a:lnTo>
                  <a:cubicBezTo>
                    <a:pt x="273" y="807"/>
                    <a:pt x="276" y="793"/>
                    <a:pt x="275" y="787"/>
                  </a:cubicBezTo>
                  <a:cubicBezTo>
                    <a:pt x="270" y="772"/>
                    <a:pt x="255" y="740"/>
                    <a:pt x="255" y="740"/>
                  </a:cubicBezTo>
                  <a:lnTo>
                    <a:pt x="273" y="741"/>
                  </a:lnTo>
                  <a:lnTo>
                    <a:pt x="275" y="756"/>
                  </a:lnTo>
                  <a:cubicBezTo>
                    <a:pt x="275" y="756"/>
                    <a:pt x="279" y="760"/>
                    <a:pt x="281" y="760"/>
                  </a:cubicBezTo>
                  <a:cubicBezTo>
                    <a:pt x="281" y="761"/>
                    <a:pt x="284" y="762"/>
                    <a:pt x="284" y="762"/>
                  </a:cubicBezTo>
                  <a:cubicBezTo>
                    <a:pt x="284" y="762"/>
                    <a:pt x="288" y="763"/>
                    <a:pt x="288" y="764"/>
                  </a:cubicBezTo>
                  <a:cubicBezTo>
                    <a:pt x="291" y="764"/>
                    <a:pt x="293" y="766"/>
                    <a:pt x="293" y="766"/>
                  </a:cubicBezTo>
                  <a:cubicBezTo>
                    <a:pt x="293" y="766"/>
                    <a:pt x="294" y="781"/>
                    <a:pt x="294" y="785"/>
                  </a:cubicBezTo>
                  <a:cubicBezTo>
                    <a:pt x="295" y="791"/>
                    <a:pt x="296" y="797"/>
                    <a:pt x="295" y="803"/>
                  </a:cubicBezTo>
                  <a:cubicBezTo>
                    <a:pt x="293" y="808"/>
                    <a:pt x="289" y="812"/>
                    <a:pt x="288" y="818"/>
                  </a:cubicBezTo>
                  <a:cubicBezTo>
                    <a:pt x="287" y="822"/>
                    <a:pt x="287" y="826"/>
                    <a:pt x="287" y="831"/>
                  </a:cubicBezTo>
                  <a:cubicBezTo>
                    <a:pt x="287" y="836"/>
                    <a:pt x="286" y="841"/>
                    <a:pt x="287" y="846"/>
                  </a:cubicBezTo>
                  <a:cubicBezTo>
                    <a:pt x="287" y="851"/>
                    <a:pt x="288" y="856"/>
                    <a:pt x="290" y="860"/>
                  </a:cubicBezTo>
                  <a:cubicBezTo>
                    <a:pt x="292" y="863"/>
                    <a:pt x="293" y="865"/>
                    <a:pt x="295" y="866"/>
                  </a:cubicBezTo>
                  <a:cubicBezTo>
                    <a:pt x="297" y="867"/>
                    <a:pt x="311" y="871"/>
                    <a:pt x="316" y="867"/>
                  </a:cubicBezTo>
                  <a:cubicBezTo>
                    <a:pt x="318" y="866"/>
                    <a:pt x="318" y="870"/>
                    <a:pt x="319" y="870"/>
                  </a:cubicBezTo>
                  <a:cubicBezTo>
                    <a:pt x="321" y="872"/>
                    <a:pt x="323" y="877"/>
                    <a:pt x="325" y="880"/>
                  </a:cubicBezTo>
                  <a:cubicBezTo>
                    <a:pt x="328" y="884"/>
                    <a:pt x="331" y="888"/>
                    <a:pt x="334" y="892"/>
                  </a:cubicBezTo>
                  <a:cubicBezTo>
                    <a:pt x="337" y="895"/>
                    <a:pt x="341" y="896"/>
                    <a:pt x="344" y="898"/>
                  </a:cubicBezTo>
                  <a:cubicBezTo>
                    <a:pt x="354" y="904"/>
                    <a:pt x="368" y="901"/>
                    <a:pt x="379" y="901"/>
                  </a:cubicBezTo>
                  <a:cubicBezTo>
                    <a:pt x="383" y="901"/>
                    <a:pt x="385" y="899"/>
                    <a:pt x="389" y="898"/>
                  </a:cubicBezTo>
                  <a:cubicBezTo>
                    <a:pt x="391" y="895"/>
                    <a:pt x="393" y="894"/>
                    <a:pt x="394" y="890"/>
                  </a:cubicBezTo>
                  <a:cubicBezTo>
                    <a:pt x="395" y="881"/>
                    <a:pt x="391" y="871"/>
                    <a:pt x="386" y="864"/>
                  </a:cubicBezTo>
                  <a:cubicBezTo>
                    <a:pt x="383" y="859"/>
                    <a:pt x="378" y="857"/>
                    <a:pt x="375" y="852"/>
                  </a:cubicBezTo>
                  <a:cubicBezTo>
                    <a:pt x="368" y="843"/>
                    <a:pt x="362" y="833"/>
                    <a:pt x="354" y="823"/>
                  </a:cubicBezTo>
                  <a:cubicBezTo>
                    <a:pt x="342" y="808"/>
                    <a:pt x="338" y="797"/>
                    <a:pt x="339" y="777"/>
                  </a:cubicBezTo>
                  <a:cubicBezTo>
                    <a:pt x="339" y="775"/>
                    <a:pt x="338" y="766"/>
                    <a:pt x="340" y="764"/>
                  </a:cubicBezTo>
                  <a:cubicBezTo>
                    <a:pt x="342" y="762"/>
                    <a:pt x="345" y="761"/>
                    <a:pt x="348" y="760"/>
                  </a:cubicBezTo>
                  <a:cubicBezTo>
                    <a:pt x="349" y="760"/>
                    <a:pt x="350" y="759"/>
                    <a:pt x="350" y="758"/>
                  </a:cubicBezTo>
                  <a:cubicBezTo>
                    <a:pt x="350" y="759"/>
                    <a:pt x="352" y="756"/>
                    <a:pt x="352" y="756"/>
                  </a:cubicBezTo>
                  <a:cubicBezTo>
                    <a:pt x="352" y="752"/>
                    <a:pt x="352" y="747"/>
                    <a:pt x="352" y="743"/>
                  </a:cubicBezTo>
                  <a:lnTo>
                    <a:pt x="422" y="751"/>
                  </a:lnTo>
                  <a:cubicBezTo>
                    <a:pt x="422" y="751"/>
                    <a:pt x="435" y="745"/>
                    <a:pt x="436" y="745"/>
                  </a:cubicBezTo>
                  <a:lnTo>
                    <a:pt x="436" y="724"/>
                  </a:lnTo>
                  <a:cubicBezTo>
                    <a:pt x="435" y="724"/>
                    <a:pt x="435" y="721"/>
                    <a:pt x="433" y="722"/>
                  </a:cubicBezTo>
                  <a:cubicBezTo>
                    <a:pt x="432" y="722"/>
                    <a:pt x="353" y="703"/>
                    <a:pt x="352" y="702"/>
                  </a:cubicBezTo>
                  <a:cubicBezTo>
                    <a:pt x="352" y="702"/>
                    <a:pt x="355" y="630"/>
                    <a:pt x="355" y="617"/>
                  </a:cubicBezTo>
                  <a:cubicBezTo>
                    <a:pt x="362" y="619"/>
                    <a:pt x="375" y="613"/>
                    <a:pt x="376" y="622"/>
                  </a:cubicBezTo>
                  <a:cubicBezTo>
                    <a:pt x="377" y="626"/>
                    <a:pt x="397" y="652"/>
                    <a:pt x="400" y="655"/>
                  </a:cubicBezTo>
                  <a:cubicBezTo>
                    <a:pt x="401" y="655"/>
                    <a:pt x="414" y="650"/>
                    <a:pt x="419" y="648"/>
                  </a:cubicBezTo>
                  <a:lnTo>
                    <a:pt x="421" y="650"/>
                  </a:lnTo>
                  <a:cubicBezTo>
                    <a:pt x="422" y="651"/>
                    <a:pt x="424" y="656"/>
                    <a:pt x="425" y="657"/>
                  </a:cubicBezTo>
                  <a:cubicBezTo>
                    <a:pt x="430" y="664"/>
                    <a:pt x="435" y="671"/>
                    <a:pt x="437" y="680"/>
                  </a:cubicBezTo>
                  <a:cubicBezTo>
                    <a:pt x="438" y="684"/>
                    <a:pt x="442" y="687"/>
                    <a:pt x="444" y="691"/>
                  </a:cubicBezTo>
                  <a:cubicBezTo>
                    <a:pt x="450" y="703"/>
                    <a:pt x="445" y="722"/>
                    <a:pt x="448" y="734"/>
                  </a:cubicBezTo>
                  <a:cubicBezTo>
                    <a:pt x="449" y="740"/>
                    <a:pt x="451" y="745"/>
                    <a:pt x="453" y="751"/>
                  </a:cubicBezTo>
                  <a:cubicBezTo>
                    <a:pt x="454" y="752"/>
                    <a:pt x="454" y="754"/>
                    <a:pt x="454" y="755"/>
                  </a:cubicBezTo>
                  <a:cubicBezTo>
                    <a:pt x="455" y="756"/>
                    <a:pt x="458" y="757"/>
                    <a:pt x="459" y="759"/>
                  </a:cubicBezTo>
                  <a:cubicBezTo>
                    <a:pt x="463" y="764"/>
                    <a:pt x="468" y="764"/>
                    <a:pt x="474" y="765"/>
                  </a:cubicBezTo>
                  <a:cubicBezTo>
                    <a:pt x="477" y="767"/>
                    <a:pt x="481" y="768"/>
                    <a:pt x="484" y="767"/>
                  </a:cubicBezTo>
                  <a:cubicBezTo>
                    <a:pt x="485" y="766"/>
                    <a:pt x="493" y="759"/>
                    <a:pt x="494" y="759"/>
                  </a:cubicBezTo>
                  <a:cubicBezTo>
                    <a:pt x="494" y="759"/>
                    <a:pt x="506" y="763"/>
                    <a:pt x="508" y="764"/>
                  </a:cubicBezTo>
                  <a:cubicBezTo>
                    <a:pt x="511" y="764"/>
                    <a:pt x="515" y="765"/>
                    <a:pt x="519" y="765"/>
                  </a:cubicBezTo>
                  <a:cubicBezTo>
                    <a:pt x="543" y="766"/>
                    <a:pt x="562" y="754"/>
                    <a:pt x="581" y="741"/>
                  </a:cubicBezTo>
                  <a:cubicBezTo>
                    <a:pt x="583" y="739"/>
                    <a:pt x="585" y="738"/>
                    <a:pt x="587" y="736"/>
                  </a:cubicBezTo>
                  <a:cubicBezTo>
                    <a:pt x="587" y="735"/>
                    <a:pt x="588" y="734"/>
                    <a:pt x="589" y="733"/>
                  </a:cubicBezTo>
                  <a:cubicBezTo>
                    <a:pt x="589" y="732"/>
                    <a:pt x="591" y="731"/>
                    <a:pt x="591" y="730"/>
                  </a:cubicBezTo>
                  <a:cubicBezTo>
                    <a:pt x="592" y="727"/>
                    <a:pt x="592" y="725"/>
                    <a:pt x="590" y="723"/>
                  </a:cubicBezTo>
                  <a:cubicBezTo>
                    <a:pt x="589" y="721"/>
                    <a:pt x="587" y="717"/>
                    <a:pt x="585" y="716"/>
                  </a:cubicBezTo>
                  <a:cubicBezTo>
                    <a:pt x="577" y="709"/>
                    <a:pt x="558" y="711"/>
                    <a:pt x="548" y="707"/>
                  </a:cubicBezTo>
                  <a:cubicBezTo>
                    <a:pt x="536" y="704"/>
                    <a:pt x="525" y="698"/>
                    <a:pt x="515" y="691"/>
                  </a:cubicBezTo>
                  <a:cubicBezTo>
                    <a:pt x="495" y="677"/>
                    <a:pt x="479" y="657"/>
                    <a:pt x="464" y="639"/>
                  </a:cubicBezTo>
                  <a:cubicBezTo>
                    <a:pt x="460" y="634"/>
                    <a:pt x="455" y="629"/>
                    <a:pt x="452" y="623"/>
                  </a:cubicBezTo>
                  <a:cubicBezTo>
                    <a:pt x="450" y="620"/>
                    <a:pt x="450" y="617"/>
                    <a:pt x="450" y="617"/>
                  </a:cubicBezTo>
                  <a:cubicBezTo>
                    <a:pt x="450" y="617"/>
                    <a:pt x="455" y="609"/>
                    <a:pt x="458" y="603"/>
                  </a:cubicBezTo>
                  <a:cubicBezTo>
                    <a:pt x="461" y="597"/>
                    <a:pt x="464" y="591"/>
                    <a:pt x="466" y="585"/>
                  </a:cubicBezTo>
                  <a:cubicBezTo>
                    <a:pt x="466" y="584"/>
                    <a:pt x="468" y="575"/>
                    <a:pt x="469" y="575"/>
                  </a:cubicBezTo>
                  <a:cubicBezTo>
                    <a:pt x="468" y="574"/>
                    <a:pt x="382" y="468"/>
                    <a:pt x="382" y="468"/>
                  </a:cubicBezTo>
                  <a:cubicBezTo>
                    <a:pt x="382" y="468"/>
                    <a:pt x="386" y="416"/>
                    <a:pt x="387" y="415"/>
                  </a:cubicBezTo>
                  <a:cubicBezTo>
                    <a:pt x="398" y="415"/>
                    <a:pt x="420" y="414"/>
                    <a:pt x="421" y="413"/>
                  </a:cubicBezTo>
                  <a:cubicBezTo>
                    <a:pt x="421" y="413"/>
                    <a:pt x="420" y="383"/>
                    <a:pt x="419" y="380"/>
                  </a:cubicBezTo>
                  <a:lnTo>
                    <a:pt x="370" y="380"/>
                  </a:lnTo>
                  <a:cubicBezTo>
                    <a:pt x="372" y="377"/>
                    <a:pt x="372" y="374"/>
                    <a:pt x="373" y="371"/>
                  </a:cubicBezTo>
                  <a:cubicBezTo>
                    <a:pt x="375" y="369"/>
                    <a:pt x="377" y="366"/>
                    <a:pt x="378" y="363"/>
                  </a:cubicBezTo>
                  <a:cubicBezTo>
                    <a:pt x="378" y="362"/>
                    <a:pt x="377" y="359"/>
                    <a:pt x="377" y="358"/>
                  </a:cubicBezTo>
                  <a:cubicBezTo>
                    <a:pt x="377" y="347"/>
                    <a:pt x="373" y="338"/>
                    <a:pt x="370" y="327"/>
                  </a:cubicBezTo>
                  <a:cubicBezTo>
                    <a:pt x="369" y="323"/>
                    <a:pt x="365" y="317"/>
                    <a:pt x="362" y="315"/>
                  </a:cubicBezTo>
                  <a:cubicBezTo>
                    <a:pt x="360" y="313"/>
                    <a:pt x="357" y="312"/>
                    <a:pt x="356" y="310"/>
                  </a:cubicBezTo>
                  <a:cubicBezTo>
                    <a:pt x="351" y="302"/>
                    <a:pt x="350" y="292"/>
                    <a:pt x="346" y="284"/>
                  </a:cubicBezTo>
                  <a:cubicBezTo>
                    <a:pt x="342" y="276"/>
                    <a:pt x="336" y="268"/>
                    <a:pt x="330" y="262"/>
                  </a:cubicBezTo>
                  <a:cubicBezTo>
                    <a:pt x="328" y="260"/>
                    <a:pt x="327" y="256"/>
                    <a:pt x="325" y="254"/>
                  </a:cubicBezTo>
                  <a:cubicBezTo>
                    <a:pt x="323" y="251"/>
                    <a:pt x="321" y="247"/>
                    <a:pt x="321" y="247"/>
                  </a:cubicBezTo>
                  <a:cubicBezTo>
                    <a:pt x="321" y="247"/>
                    <a:pt x="325" y="186"/>
                    <a:pt x="323" y="186"/>
                  </a:cubicBezTo>
                  <a:lnTo>
                    <a:pt x="291" y="186"/>
                  </a:lnTo>
                  <a:lnTo>
                    <a:pt x="286" y="181"/>
                  </a:lnTo>
                  <a:cubicBezTo>
                    <a:pt x="286" y="180"/>
                    <a:pt x="283" y="179"/>
                    <a:pt x="282" y="178"/>
                  </a:cubicBezTo>
                  <a:cubicBezTo>
                    <a:pt x="280" y="177"/>
                    <a:pt x="279" y="177"/>
                    <a:pt x="277" y="176"/>
                  </a:cubicBezTo>
                  <a:cubicBezTo>
                    <a:pt x="257" y="172"/>
                    <a:pt x="237" y="168"/>
                    <a:pt x="217" y="164"/>
                  </a:cubicBezTo>
                  <a:cubicBezTo>
                    <a:pt x="216" y="164"/>
                    <a:pt x="210" y="161"/>
                    <a:pt x="211" y="159"/>
                  </a:cubicBezTo>
                  <a:cubicBezTo>
                    <a:pt x="211" y="157"/>
                    <a:pt x="210" y="155"/>
                    <a:pt x="211" y="153"/>
                  </a:cubicBezTo>
                  <a:cubicBezTo>
                    <a:pt x="211" y="153"/>
                    <a:pt x="212" y="150"/>
                    <a:pt x="212" y="149"/>
                  </a:cubicBezTo>
                  <a:cubicBezTo>
                    <a:pt x="213" y="148"/>
                    <a:pt x="214" y="146"/>
                    <a:pt x="214" y="145"/>
                  </a:cubicBezTo>
                  <a:cubicBezTo>
                    <a:pt x="215" y="143"/>
                    <a:pt x="216" y="142"/>
                    <a:pt x="218" y="140"/>
                  </a:cubicBezTo>
                  <a:cubicBezTo>
                    <a:pt x="219" y="138"/>
                    <a:pt x="220" y="137"/>
                    <a:pt x="221" y="135"/>
                  </a:cubicBezTo>
                  <a:cubicBezTo>
                    <a:pt x="223" y="133"/>
                    <a:pt x="223" y="131"/>
                    <a:pt x="224" y="129"/>
                  </a:cubicBezTo>
                  <a:cubicBezTo>
                    <a:pt x="228" y="123"/>
                    <a:pt x="231" y="116"/>
                    <a:pt x="232" y="109"/>
                  </a:cubicBezTo>
                  <a:cubicBezTo>
                    <a:pt x="232" y="107"/>
                    <a:pt x="232" y="106"/>
                    <a:pt x="232" y="104"/>
                  </a:cubicBezTo>
                  <a:cubicBezTo>
                    <a:pt x="232" y="102"/>
                    <a:pt x="232" y="100"/>
                    <a:pt x="232" y="98"/>
                  </a:cubicBezTo>
                  <a:cubicBezTo>
                    <a:pt x="232" y="96"/>
                    <a:pt x="238" y="96"/>
                    <a:pt x="239" y="95"/>
                  </a:cubicBezTo>
                  <a:cubicBezTo>
                    <a:pt x="240" y="92"/>
                    <a:pt x="239" y="88"/>
                    <a:pt x="239" y="85"/>
                  </a:cubicBezTo>
                  <a:cubicBezTo>
                    <a:pt x="239" y="82"/>
                    <a:pt x="239" y="79"/>
                    <a:pt x="238" y="76"/>
                  </a:cubicBezTo>
                  <a:cubicBezTo>
                    <a:pt x="237" y="75"/>
                    <a:pt x="237" y="73"/>
                    <a:pt x="235" y="74"/>
                  </a:cubicBezTo>
                  <a:cubicBezTo>
                    <a:pt x="230" y="64"/>
                    <a:pt x="240" y="63"/>
                    <a:pt x="242" y="57"/>
                  </a:cubicBezTo>
                  <a:cubicBezTo>
                    <a:pt x="242" y="55"/>
                    <a:pt x="244" y="55"/>
                    <a:pt x="244" y="52"/>
                  </a:cubicBezTo>
                  <a:cubicBezTo>
                    <a:pt x="245" y="51"/>
                    <a:pt x="244" y="48"/>
                    <a:pt x="244" y="46"/>
                  </a:cubicBezTo>
                  <a:cubicBezTo>
                    <a:pt x="244" y="43"/>
                    <a:pt x="244" y="39"/>
                    <a:pt x="244" y="36"/>
                  </a:cubicBezTo>
                  <a:cubicBezTo>
                    <a:pt x="244" y="34"/>
                    <a:pt x="243" y="32"/>
                    <a:pt x="242" y="31"/>
                  </a:cubicBezTo>
                  <a:cubicBezTo>
                    <a:pt x="240" y="28"/>
                    <a:pt x="233" y="23"/>
                    <a:pt x="234" y="18"/>
                  </a:cubicBezTo>
                  <a:cubicBezTo>
                    <a:pt x="232" y="18"/>
                    <a:pt x="232" y="17"/>
                    <a:pt x="231" y="16"/>
                  </a:cubicBezTo>
                  <a:cubicBezTo>
                    <a:pt x="231" y="15"/>
                    <a:pt x="228" y="13"/>
                    <a:pt x="228" y="13"/>
                  </a:cubicBezTo>
                  <a:cubicBezTo>
                    <a:pt x="227" y="10"/>
                    <a:pt x="220" y="11"/>
                    <a:pt x="218" y="11"/>
                  </a:cubicBezTo>
                  <a:cubicBezTo>
                    <a:pt x="214" y="9"/>
                    <a:pt x="212" y="6"/>
                    <a:pt x="209" y="4"/>
                  </a:cubicBezTo>
                  <a:cubicBezTo>
                    <a:pt x="207" y="3"/>
                    <a:pt x="205" y="1"/>
                    <a:pt x="203" y="1"/>
                  </a:cubicBezTo>
                  <a:cubicBezTo>
                    <a:pt x="203" y="1"/>
                    <a:pt x="202" y="1"/>
                    <a:pt x="202" y="0"/>
                  </a:cubicBezTo>
                  <a:lnTo>
                    <a:pt x="183" y="0"/>
                  </a:lnTo>
                  <a:cubicBezTo>
                    <a:pt x="178" y="2"/>
                    <a:pt x="172" y="4"/>
                    <a:pt x="167" y="6"/>
                  </a:cubicBezTo>
                  <a:cubicBezTo>
                    <a:pt x="165" y="7"/>
                    <a:pt x="164" y="9"/>
                    <a:pt x="163" y="11"/>
                  </a:cubicBezTo>
                  <a:close/>
                  <a:moveTo>
                    <a:pt x="227" y="645"/>
                  </a:moveTo>
                  <a:cubicBezTo>
                    <a:pt x="233" y="645"/>
                    <a:pt x="253" y="645"/>
                    <a:pt x="253" y="645"/>
                  </a:cubicBezTo>
                  <a:lnTo>
                    <a:pt x="258" y="620"/>
                  </a:lnTo>
                  <a:lnTo>
                    <a:pt x="269" y="619"/>
                  </a:lnTo>
                  <a:lnTo>
                    <a:pt x="272" y="665"/>
                  </a:lnTo>
                  <a:lnTo>
                    <a:pt x="237" y="678"/>
                  </a:lnTo>
                  <a:lnTo>
                    <a:pt x="235" y="661"/>
                  </a:lnTo>
                  <a:lnTo>
                    <a:pt x="227" y="661"/>
                  </a:lnTo>
                  <a:lnTo>
                    <a:pt x="227" y="645"/>
                  </a:lnTo>
                  <a:close/>
                  <a:moveTo>
                    <a:pt x="234" y="80"/>
                  </a:moveTo>
                  <a:lnTo>
                    <a:pt x="234" y="90"/>
                  </a:lnTo>
                  <a:lnTo>
                    <a:pt x="231" y="90"/>
                  </a:lnTo>
                  <a:lnTo>
                    <a:pt x="231" y="83"/>
                  </a:lnTo>
                  <a:cubicBezTo>
                    <a:pt x="231" y="80"/>
                    <a:pt x="230" y="79"/>
                    <a:pt x="23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9069388" y="4899025"/>
              <a:ext cx="766763" cy="330200"/>
            </a:xfrm>
            <a:custGeom>
              <a:avLst/>
              <a:gdLst>
                <a:gd name="T0" fmla="*/ 1136 w 2101"/>
                <a:gd name="T1" fmla="*/ 435 h 902"/>
                <a:gd name="T2" fmla="*/ 878 w 2101"/>
                <a:gd name="T3" fmla="*/ 735 h 902"/>
                <a:gd name="T4" fmla="*/ 1348 w 2101"/>
                <a:gd name="T5" fmla="*/ 426 h 902"/>
                <a:gd name="T6" fmla="*/ 1907 w 2101"/>
                <a:gd name="T7" fmla="*/ 736 h 902"/>
                <a:gd name="T8" fmla="*/ 1628 w 2101"/>
                <a:gd name="T9" fmla="*/ 522 h 902"/>
                <a:gd name="T10" fmla="*/ 204 w 2101"/>
                <a:gd name="T11" fmla="*/ 738 h 902"/>
                <a:gd name="T12" fmla="*/ 351 w 2101"/>
                <a:gd name="T13" fmla="*/ 549 h 902"/>
                <a:gd name="T14" fmla="*/ 801 w 2101"/>
                <a:gd name="T15" fmla="*/ 735 h 902"/>
                <a:gd name="T16" fmla="*/ 0 w 2101"/>
                <a:gd name="T17" fmla="*/ 278 h 902"/>
                <a:gd name="T18" fmla="*/ 337 w 2101"/>
                <a:gd name="T19" fmla="*/ 607 h 902"/>
                <a:gd name="T20" fmla="*/ 1348 w 2101"/>
                <a:gd name="T21" fmla="*/ 686 h 902"/>
                <a:gd name="T22" fmla="*/ 1334 w 2101"/>
                <a:gd name="T23" fmla="*/ 157 h 902"/>
                <a:gd name="T24" fmla="*/ 1383 w 2101"/>
                <a:gd name="T25" fmla="*/ 79 h 902"/>
                <a:gd name="T26" fmla="*/ 1128 w 2101"/>
                <a:gd name="T27" fmla="*/ 101 h 902"/>
                <a:gd name="T28" fmla="*/ 1128 w 2101"/>
                <a:gd name="T29" fmla="*/ 101 h 902"/>
                <a:gd name="T30" fmla="*/ 1116 w 2101"/>
                <a:gd name="T31" fmla="*/ 56 h 902"/>
                <a:gd name="T32" fmla="*/ 1253 w 2101"/>
                <a:gd name="T33" fmla="*/ 80 h 902"/>
                <a:gd name="T34" fmla="*/ 1225 w 2101"/>
                <a:gd name="T35" fmla="*/ 180 h 902"/>
                <a:gd name="T36" fmla="*/ 984 w 2101"/>
                <a:gd name="T37" fmla="*/ 157 h 902"/>
                <a:gd name="T38" fmla="*/ 1064 w 2101"/>
                <a:gd name="T39" fmla="*/ 212 h 902"/>
                <a:gd name="T40" fmla="*/ 967 w 2101"/>
                <a:gd name="T41" fmla="*/ 131 h 902"/>
                <a:gd name="T42" fmla="*/ 505 w 2101"/>
                <a:gd name="T43" fmla="*/ 181 h 902"/>
                <a:gd name="T44" fmla="*/ 492 w 2101"/>
                <a:gd name="T45" fmla="*/ 112 h 902"/>
                <a:gd name="T46" fmla="*/ 497 w 2101"/>
                <a:gd name="T47" fmla="*/ 32 h 902"/>
                <a:gd name="T48" fmla="*/ 547 w 2101"/>
                <a:gd name="T49" fmla="*/ 12 h 902"/>
                <a:gd name="T50" fmla="*/ 563 w 2101"/>
                <a:gd name="T51" fmla="*/ 112 h 902"/>
                <a:gd name="T52" fmla="*/ 563 w 2101"/>
                <a:gd name="T53" fmla="*/ 225 h 902"/>
                <a:gd name="T54" fmla="*/ 492 w 2101"/>
                <a:gd name="T55" fmla="*/ 201 h 902"/>
                <a:gd name="T56" fmla="*/ 614 w 2101"/>
                <a:gd name="T57" fmla="*/ 194 h 902"/>
                <a:gd name="T58" fmla="*/ 622 w 2101"/>
                <a:gd name="T59" fmla="*/ 176 h 902"/>
                <a:gd name="T60" fmla="*/ 573 w 2101"/>
                <a:gd name="T61" fmla="*/ 112 h 902"/>
                <a:gd name="T62" fmla="*/ 573 w 2101"/>
                <a:gd name="T63" fmla="*/ 54 h 902"/>
                <a:gd name="T64" fmla="*/ 643 w 2101"/>
                <a:gd name="T65" fmla="*/ 33 h 902"/>
                <a:gd name="T66" fmla="*/ 655 w 2101"/>
                <a:gd name="T67" fmla="*/ 192 h 902"/>
                <a:gd name="T68" fmla="*/ 628 w 2101"/>
                <a:gd name="T69" fmla="*/ 190 h 902"/>
                <a:gd name="T70" fmla="*/ 573 w 2101"/>
                <a:gd name="T71" fmla="*/ 236 h 902"/>
                <a:gd name="T72" fmla="*/ 797 w 2101"/>
                <a:gd name="T73" fmla="*/ 91 h 902"/>
                <a:gd name="T74" fmla="*/ 792 w 2101"/>
                <a:gd name="T75" fmla="*/ 56 h 902"/>
                <a:gd name="T76" fmla="*/ 719 w 2101"/>
                <a:gd name="T77" fmla="*/ 56 h 902"/>
                <a:gd name="T78" fmla="*/ 843 w 2101"/>
                <a:gd name="T79" fmla="*/ 174 h 902"/>
                <a:gd name="T80" fmla="*/ 884 w 2101"/>
                <a:gd name="T81" fmla="*/ 54 h 902"/>
                <a:gd name="T82" fmla="*/ 864 w 2101"/>
                <a:gd name="T83" fmla="*/ 106 h 902"/>
                <a:gd name="T84" fmla="*/ 1910 w 2101"/>
                <a:gd name="T85" fmla="*/ 125 h 902"/>
                <a:gd name="T86" fmla="*/ 1912 w 2101"/>
                <a:gd name="T87" fmla="*/ 76 h 902"/>
                <a:gd name="T88" fmla="*/ 1965 w 2101"/>
                <a:gd name="T89" fmla="*/ 144 h 902"/>
                <a:gd name="T90" fmla="*/ 1873 w 2101"/>
                <a:gd name="T91" fmla="*/ 58 h 902"/>
                <a:gd name="T92" fmla="*/ 1819 w 2101"/>
                <a:gd name="T93" fmla="*/ 80 h 902"/>
                <a:gd name="T94" fmla="*/ 1791 w 2101"/>
                <a:gd name="T95" fmla="*/ 180 h 902"/>
                <a:gd name="T96" fmla="*/ 2040 w 2101"/>
                <a:gd name="T97" fmla="*/ 182 h 902"/>
                <a:gd name="T98" fmla="*/ 1573 w 2101"/>
                <a:gd name="T99" fmla="*/ 120 h 902"/>
                <a:gd name="T100" fmla="*/ 1627 w 2101"/>
                <a:gd name="T101" fmla="*/ 139 h 902"/>
                <a:gd name="T102" fmla="*/ 1565 w 2101"/>
                <a:gd name="T103" fmla="*/ 181 h 902"/>
                <a:gd name="T104" fmla="*/ 1673 w 2101"/>
                <a:gd name="T105" fmla="*/ 118 h 902"/>
                <a:gd name="T106" fmla="*/ 1709 w 2101"/>
                <a:gd name="T107" fmla="*/ 182 h 902"/>
                <a:gd name="T108" fmla="*/ 1506 w 2101"/>
                <a:gd name="T109" fmla="*/ 180 h 902"/>
                <a:gd name="T110" fmla="*/ 1402 w 2101"/>
                <a:gd name="T111" fmla="*/ 1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1" h="902">
                  <a:moveTo>
                    <a:pt x="878" y="435"/>
                  </a:moveTo>
                  <a:lnTo>
                    <a:pt x="951" y="435"/>
                  </a:lnTo>
                  <a:lnTo>
                    <a:pt x="951" y="548"/>
                  </a:lnTo>
                  <a:lnTo>
                    <a:pt x="1063" y="548"/>
                  </a:lnTo>
                  <a:lnTo>
                    <a:pt x="1063" y="435"/>
                  </a:lnTo>
                  <a:lnTo>
                    <a:pt x="1136" y="435"/>
                  </a:lnTo>
                  <a:lnTo>
                    <a:pt x="1136" y="735"/>
                  </a:lnTo>
                  <a:lnTo>
                    <a:pt x="1063" y="735"/>
                  </a:lnTo>
                  <a:lnTo>
                    <a:pt x="1063" y="606"/>
                  </a:lnTo>
                  <a:lnTo>
                    <a:pt x="951" y="606"/>
                  </a:lnTo>
                  <a:lnTo>
                    <a:pt x="951" y="735"/>
                  </a:lnTo>
                  <a:lnTo>
                    <a:pt x="878" y="735"/>
                  </a:lnTo>
                  <a:lnTo>
                    <a:pt x="878" y="435"/>
                  </a:lnTo>
                  <a:close/>
                  <a:moveTo>
                    <a:pt x="1348" y="426"/>
                  </a:moveTo>
                  <a:cubicBezTo>
                    <a:pt x="1454" y="426"/>
                    <a:pt x="1504" y="494"/>
                    <a:pt x="1504" y="585"/>
                  </a:cubicBezTo>
                  <a:cubicBezTo>
                    <a:pt x="1504" y="676"/>
                    <a:pt x="1454" y="744"/>
                    <a:pt x="1348" y="744"/>
                  </a:cubicBezTo>
                  <a:cubicBezTo>
                    <a:pt x="1226" y="744"/>
                    <a:pt x="1191" y="655"/>
                    <a:pt x="1191" y="585"/>
                  </a:cubicBezTo>
                  <a:cubicBezTo>
                    <a:pt x="1191" y="515"/>
                    <a:pt x="1226" y="426"/>
                    <a:pt x="1348" y="426"/>
                  </a:cubicBezTo>
                  <a:close/>
                  <a:moveTo>
                    <a:pt x="1554" y="436"/>
                  </a:moveTo>
                  <a:lnTo>
                    <a:pt x="1657" y="436"/>
                  </a:lnTo>
                  <a:lnTo>
                    <a:pt x="1731" y="642"/>
                  </a:lnTo>
                  <a:lnTo>
                    <a:pt x="1804" y="436"/>
                  </a:lnTo>
                  <a:lnTo>
                    <a:pt x="1907" y="436"/>
                  </a:lnTo>
                  <a:lnTo>
                    <a:pt x="1907" y="736"/>
                  </a:lnTo>
                  <a:lnTo>
                    <a:pt x="1834" y="736"/>
                  </a:lnTo>
                  <a:lnTo>
                    <a:pt x="1834" y="522"/>
                  </a:lnTo>
                  <a:lnTo>
                    <a:pt x="1833" y="522"/>
                  </a:lnTo>
                  <a:lnTo>
                    <a:pt x="1756" y="736"/>
                  </a:lnTo>
                  <a:lnTo>
                    <a:pt x="1706" y="736"/>
                  </a:lnTo>
                  <a:lnTo>
                    <a:pt x="1628" y="522"/>
                  </a:lnTo>
                  <a:lnTo>
                    <a:pt x="1627" y="522"/>
                  </a:lnTo>
                  <a:lnTo>
                    <a:pt x="1627" y="736"/>
                  </a:lnTo>
                  <a:lnTo>
                    <a:pt x="1554" y="736"/>
                  </a:lnTo>
                  <a:lnTo>
                    <a:pt x="1554" y="436"/>
                  </a:lnTo>
                  <a:close/>
                  <a:moveTo>
                    <a:pt x="351" y="738"/>
                  </a:moveTo>
                  <a:lnTo>
                    <a:pt x="204" y="738"/>
                  </a:lnTo>
                  <a:lnTo>
                    <a:pt x="204" y="437"/>
                  </a:lnTo>
                  <a:lnTo>
                    <a:pt x="444" y="437"/>
                  </a:lnTo>
                  <a:lnTo>
                    <a:pt x="444" y="496"/>
                  </a:lnTo>
                  <a:lnTo>
                    <a:pt x="277" y="496"/>
                  </a:lnTo>
                  <a:lnTo>
                    <a:pt x="277" y="549"/>
                  </a:lnTo>
                  <a:lnTo>
                    <a:pt x="351" y="549"/>
                  </a:lnTo>
                  <a:cubicBezTo>
                    <a:pt x="377" y="549"/>
                    <a:pt x="469" y="551"/>
                    <a:pt x="469" y="647"/>
                  </a:cubicBezTo>
                  <a:cubicBezTo>
                    <a:pt x="469" y="708"/>
                    <a:pt x="423" y="738"/>
                    <a:pt x="351" y="738"/>
                  </a:cubicBezTo>
                  <a:close/>
                  <a:moveTo>
                    <a:pt x="605" y="628"/>
                  </a:moveTo>
                  <a:lnTo>
                    <a:pt x="728" y="434"/>
                  </a:lnTo>
                  <a:lnTo>
                    <a:pt x="801" y="434"/>
                  </a:lnTo>
                  <a:lnTo>
                    <a:pt x="801" y="735"/>
                  </a:lnTo>
                  <a:lnTo>
                    <a:pt x="728" y="735"/>
                  </a:lnTo>
                  <a:lnTo>
                    <a:pt x="728" y="538"/>
                  </a:lnTo>
                  <a:lnTo>
                    <a:pt x="605" y="735"/>
                  </a:lnTo>
                  <a:lnTo>
                    <a:pt x="532" y="735"/>
                  </a:lnTo>
                  <a:lnTo>
                    <a:pt x="532" y="278"/>
                  </a:lnTo>
                  <a:lnTo>
                    <a:pt x="0" y="278"/>
                  </a:lnTo>
                  <a:lnTo>
                    <a:pt x="0" y="902"/>
                  </a:lnTo>
                  <a:lnTo>
                    <a:pt x="2098" y="902"/>
                  </a:lnTo>
                  <a:lnTo>
                    <a:pt x="2098" y="278"/>
                  </a:lnTo>
                  <a:lnTo>
                    <a:pt x="605" y="278"/>
                  </a:lnTo>
                  <a:lnTo>
                    <a:pt x="605" y="628"/>
                  </a:lnTo>
                  <a:close/>
                  <a:moveTo>
                    <a:pt x="337" y="607"/>
                  </a:moveTo>
                  <a:lnTo>
                    <a:pt x="277" y="607"/>
                  </a:lnTo>
                  <a:lnTo>
                    <a:pt x="277" y="679"/>
                  </a:lnTo>
                  <a:lnTo>
                    <a:pt x="336" y="679"/>
                  </a:lnTo>
                  <a:cubicBezTo>
                    <a:pt x="364" y="679"/>
                    <a:pt x="390" y="674"/>
                    <a:pt x="390" y="645"/>
                  </a:cubicBezTo>
                  <a:cubicBezTo>
                    <a:pt x="390" y="609"/>
                    <a:pt x="355" y="607"/>
                    <a:pt x="337" y="607"/>
                  </a:cubicBezTo>
                  <a:close/>
                  <a:moveTo>
                    <a:pt x="1348" y="686"/>
                  </a:moveTo>
                  <a:cubicBezTo>
                    <a:pt x="1422" y="686"/>
                    <a:pt x="1426" y="610"/>
                    <a:pt x="1426" y="585"/>
                  </a:cubicBezTo>
                  <a:cubicBezTo>
                    <a:pt x="1426" y="558"/>
                    <a:pt x="1422" y="485"/>
                    <a:pt x="1348" y="485"/>
                  </a:cubicBezTo>
                  <a:cubicBezTo>
                    <a:pt x="1308" y="485"/>
                    <a:pt x="1271" y="506"/>
                    <a:pt x="1271" y="585"/>
                  </a:cubicBezTo>
                  <a:cubicBezTo>
                    <a:pt x="1271" y="664"/>
                    <a:pt x="1308" y="686"/>
                    <a:pt x="1348" y="686"/>
                  </a:cubicBezTo>
                  <a:close/>
                  <a:moveTo>
                    <a:pt x="1385" y="157"/>
                  </a:moveTo>
                  <a:lnTo>
                    <a:pt x="1334" y="157"/>
                  </a:lnTo>
                  <a:lnTo>
                    <a:pt x="1334" y="128"/>
                  </a:lnTo>
                  <a:lnTo>
                    <a:pt x="1380" y="128"/>
                  </a:lnTo>
                  <a:lnTo>
                    <a:pt x="1380" y="105"/>
                  </a:lnTo>
                  <a:lnTo>
                    <a:pt x="1334" y="105"/>
                  </a:lnTo>
                  <a:lnTo>
                    <a:pt x="1334" y="79"/>
                  </a:lnTo>
                  <a:lnTo>
                    <a:pt x="1383" y="79"/>
                  </a:lnTo>
                  <a:lnTo>
                    <a:pt x="1383" y="56"/>
                  </a:lnTo>
                  <a:lnTo>
                    <a:pt x="1306" y="56"/>
                  </a:lnTo>
                  <a:lnTo>
                    <a:pt x="1306" y="180"/>
                  </a:lnTo>
                  <a:lnTo>
                    <a:pt x="1385" y="180"/>
                  </a:lnTo>
                  <a:lnTo>
                    <a:pt x="1385" y="157"/>
                  </a:lnTo>
                  <a:close/>
                  <a:moveTo>
                    <a:pt x="1128" y="101"/>
                  </a:moveTo>
                  <a:cubicBezTo>
                    <a:pt x="1130" y="94"/>
                    <a:pt x="1132" y="85"/>
                    <a:pt x="1133" y="77"/>
                  </a:cubicBezTo>
                  <a:lnTo>
                    <a:pt x="1134" y="77"/>
                  </a:lnTo>
                  <a:cubicBezTo>
                    <a:pt x="1136" y="85"/>
                    <a:pt x="1138" y="94"/>
                    <a:pt x="1140" y="101"/>
                  </a:cubicBezTo>
                  <a:lnTo>
                    <a:pt x="1148" y="127"/>
                  </a:lnTo>
                  <a:lnTo>
                    <a:pt x="1120" y="127"/>
                  </a:lnTo>
                  <a:lnTo>
                    <a:pt x="1128" y="101"/>
                  </a:lnTo>
                  <a:close/>
                  <a:moveTo>
                    <a:pt x="1116" y="148"/>
                  </a:moveTo>
                  <a:lnTo>
                    <a:pt x="1152" y="148"/>
                  </a:lnTo>
                  <a:lnTo>
                    <a:pt x="1161" y="180"/>
                  </a:lnTo>
                  <a:lnTo>
                    <a:pt x="1192" y="180"/>
                  </a:lnTo>
                  <a:lnTo>
                    <a:pt x="1153" y="56"/>
                  </a:lnTo>
                  <a:lnTo>
                    <a:pt x="1116" y="56"/>
                  </a:lnTo>
                  <a:lnTo>
                    <a:pt x="1079" y="180"/>
                  </a:lnTo>
                  <a:lnTo>
                    <a:pt x="1108" y="180"/>
                  </a:lnTo>
                  <a:lnTo>
                    <a:pt x="1116" y="148"/>
                  </a:lnTo>
                  <a:close/>
                  <a:moveTo>
                    <a:pt x="1225" y="180"/>
                  </a:moveTo>
                  <a:lnTo>
                    <a:pt x="1253" y="180"/>
                  </a:lnTo>
                  <a:lnTo>
                    <a:pt x="1253" y="80"/>
                  </a:lnTo>
                  <a:lnTo>
                    <a:pt x="1287" y="80"/>
                  </a:lnTo>
                  <a:lnTo>
                    <a:pt x="1287" y="56"/>
                  </a:lnTo>
                  <a:lnTo>
                    <a:pt x="1191" y="56"/>
                  </a:lnTo>
                  <a:lnTo>
                    <a:pt x="1191" y="80"/>
                  </a:lnTo>
                  <a:lnTo>
                    <a:pt x="1225" y="80"/>
                  </a:lnTo>
                  <a:lnTo>
                    <a:pt x="1225" y="180"/>
                  </a:lnTo>
                  <a:close/>
                  <a:moveTo>
                    <a:pt x="993" y="136"/>
                  </a:moveTo>
                  <a:cubicBezTo>
                    <a:pt x="996" y="124"/>
                    <a:pt x="998" y="110"/>
                    <a:pt x="998" y="96"/>
                  </a:cubicBezTo>
                  <a:lnTo>
                    <a:pt x="998" y="79"/>
                  </a:lnTo>
                  <a:lnTo>
                    <a:pt x="1025" y="79"/>
                  </a:lnTo>
                  <a:lnTo>
                    <a:pt x="1025" y="157"/>
                  </a:lnTo>
                  <a:lnTo>
                    <a:pt x="984" y="157"/>
                  </a:lnTo>
                  <a:cubicBezTo>
                    <a:pt x="987" y="151"/>
                    <a:pt x="990" y="144"/>
                    <a:pt x="993" y="136"/>
                  </a:cubicBezTo>
                  <a:close/>
                  <a:moveTo>
                    <a:pt x="968" y="212"/>
                  </a:moveTo>
                  <a:lnTo>
                    <a:pt x="969" y="180"/>
                  </a:lnTo>
                  <a:lnTo>
                    <a:pt x="1041" y="180"/>
                  </a:lnTo>
                  <a:lnTo>
                    <a:pt x="1043" y="212"/>
                  </a:lnTo>
                  <a:lnTo>
                    <a:pt x="1064" y="212"/>
                  </a:lnTo>
                  <a:lnTo>
                    <a:pt x="1066" y="159"/>
                  </a:lnTo>
                  <a:lnTo>
                    <a:pt x="1053" y="158"/>
                  </a:lnTo>
                  <a:lnTo>
                    <a:pt x="1053" y="56"/>
                  </a:lnTo>
                  <a:lnTo>
                    <a:pt x="972" y="56"/>
                  </a:lnTo>
                  <a:lnTo>
                    <a:pt x="972" y="89"/>
                  </a:lnTo>
                  <a:cubicBezTo>
                    <a:pt x="972" y="104"/>
                    <a:pt x="971" y="118"/>
                    <a:pt x="967" y="131"/>
                  </a:cubicBezTo>
                  <a:cubicBezTo>
                    <a:pt x="964" y="140"/>
                    <a:pt x="960" y="149"/>
                    <a:pt x="955" y="158"/>
                  </a:cubicBezTo>
                  <a:lnTo>
                    <a:pt x="945" y="159"/>
                  </a:lnTo>
                  <a:lnTo>
                    <a:pt x="946" y="212"/>
                  </a:lnTo>
                  <a:lnTo>
                    <a:pt x="968" y="212"/>
                  </a:lnTo>
                  <a:close/>
                  <a:moveTo>
                    <a:pt x="492" y="122"/>
                  </a:moveTo>
                  <a:cubicBezTo>
                    <a:pt x="493" y="144"/>
                    <a:pt x="498" y="164"/>
                    <a:pt x="505" y="181"/>
                  </a:cubicBezTo>
                  <a:cubicBezTo>
                    <a:pt x="495" y="186"/>
                    <a:pt x="488" y="191"/>
                    <a:pt x="484" y="193"/>
                  </a:cubicBezTo>
                  <a:cubicBezTo>
                    <a:pt x="464" y="175"/>
                    <a:pt x="451" y="150"/>
                    <a:pt x="450" y="122"/>
                  </a:cubicBezTo>
                  <a:lnTo>
                    <a:pt x="492" y="122"/>
                  </a:lnTo>
                  <a:close/>
                  <a:moveTo>
                    <a:pt x="488" y="39"/>
                  </a:moveTo>
                  <a:cubicBezTo>
                    <a:pt x="493" y="42"/>
                    <a:pt x="500" y="46"/>
                    <a:pt x="508" y="50"/>
                  </a:cubicBezTo>
                  <a:cubicBezTo>
                    <a:pt x="500" y="67"/>
                    <a:pt x="493" y="88"/>
                    <a:pt x="492" y="112"/>
                  </a:cubicBezTo>
                  <a:lnTo>
                    <a:pt x="450" y="112"/>
                  </a:lnTo>
                  <a:cubicBezTo>
                    <a:pt x="452" y="83"/>
                    <a:pt x="466" y="57"/>
                    <a:pt x="488" y="39"/>
                  </a:cubicBezTo>
                  <a:close/>
                  <a:moveTo>
                    <a:pt x="529" y="16"/>
                  </a:moveTo>
                  <a:cubicBezTo>
                    <a:pt x="524" y="22"/>
                    <a:pt x="519" y="31"/>
                    <a:pt x="513" y="41"/>
                  </a:cubicBezTo>
                  <a:cubicBezTo>
                    <a:pt x="512" y="40"/>
                    <a:pt x="511" y="40"/>
                    <a:pt x="511" y="40"/>
                  </a:cubicBezTo>
                  <a:cubicBezTo>
                    <a:pt x="505" y="37"/>
                    <a:pt x="501" y="34"/>
                    <a:pt x="497" y="32"/>
                  </a:cubicBezTo>
                  <a:cubicBezTo>
                    <a:pt x="507" y="25"/>
                    <a:pt x="518" y="20"/>
                    <a:pt x="529" y="16"/>
                  </a:cubicBezTo>
                  <a:close/>
                  <a:moveTo>
                    <a:pt x="563" y="10"/>
                  </a:moveTo>
                  <a:lnTo>
                    <a:pt x="563" y="53"/>
                  </a:lnTo>
                  <a:cubicBezTo>
                    <a:pt x="548" y="53"/>
                    <a:pt x="534" y="49"/>
                    <a:pt x="523" y="45"/>
                  </a:cubicBezTo>
                  <a:cubicBezTo>
                    <a:pt x="524" y="43"/>
                    <a:pt x="525" y="42"/>
                    <a:pt x="526" y="40"/>
                  </a:cubicBezTo>
                  <a:cubicBezTo>
                    <a:pt x="535" y="25"/>
                    <a:pt x="545" y="15"/>
                    <a:pt x="547" y="12"/>
                  </a:cubicBezTo>
                  <a:cubicBezTo>
                    <a:pt x="553" y="11"/>
                    <a:pt x="558" y="10"/>
                    <a:pt x="563" y="10"/>
                  </a:cubicBezTo>
                  <a:close/>
                  <a:moveTo>
                    <a:pt x="563" y="112"/>
                  </a:moveTo>
                  <a:lnTo>
                    <a:pt x="503" y="112"/>
                  </a:lnTo>
                  <a:cubicBezTo>
                    <a:pt x="504" y="90"/>
                    <a:pt x="510" y="71"/>
                    <a:pt x="518" y="55"/>
                  </a:cubicBezTo>
                  <a:cubicBezTo>
                    <a:pt x="530" y="60"/>
                    <a:pt x="546" y="63"/>
                    <a:pt x="563" y="64"/>
                  </a:cubicBezTo>
                  <a:lnTo>
                    <a:pt x="563" y="112"/>
                  </a:lnTo>
                  <a:close/>
                  <a:moveTo>
                    <a:pt x="563" y="166"/>
                  </a:moveTo>
                  <a:cubicBezTo>
                    <a:pt x="544" y="166"/>
                    <a:pt x="528" y="171"/>
                    <a:pt x="515" y="176"/>
                  </a:cubicBezTo>
                  <a:cubicBezTo>
                    <a:pt x="509" y="161"/>
                    <a:pt x="504" y="143"/>
                    <a:pt x="503" y="122"/>
                  </a:cubicBezTo>
                  <a:lnTo>
                    <a:pt x="563" y="122"/>
                  </a:lnTo>
                  <a:lnTo>
                    <a:pt x="563" y="166"/>
                  </a:lnTo>
                  <a:close/>
                  <a:moveTo>
                    <a:pt x="563" y="225"/>
                  </a:moveTo>
                  <a:cubicBezTo>
                    <a:pt x="556" y="225"/>
                    <a:pt x="549" y="224"/>
                    <a:pt x="542" y="223"/>
                  </a:cubicBezTo>
                  <a:cubicBezTo>
                    <a:pt x="539" y="219"/>
                    <a:pt x="531" y="209"/>
                    <a:pt x="523" y="194"/>
                  </a:cubicBezTo>
                  <a:cubicBezTo>
                    <a:pt x="522" y="192"/>
                    <a:pt x="520" y="189"/>
                    <a:pt x="519" y="186"/>
                  </a:cubicBezTo>
                  <a:cubicBezTo>
                    <a:pt x="531" y="181"/>
                    <a:pt x="546" y="177"/>
                    <a:pt x="563" y="176"/>
                  </a:cubicBezTo>
                  <a:lnTo>
                    <a:pt x="563" y="225"/>
                  </a:lnTo>
                  <a:close/>
                  <a:moveTo>
                    <a:pt x="492" y="201"/>
                  </a:moveTo>
                  <a:cubicBezTo>
                    <a:pt x="496" y="198"/>
                    <a:pt x="502" y="194"/>
                    <a:pt x="509" y="191"/>
                  </a:cubicBezTo>
                  <a:cubicBezTo>
                    <a:pt x="515" y="202"/>
                    <a:pt x="520" y="211"/>
                    <a:pt x="525" y="218"/>
                  </a:cubicBezTo>
                  <a:cubicBezTo>
                    <a:pt x="513" y="214"/>
                    <a:pt x="502" y="208"/>
                    <a:pt x="492" y="201"/>
                  </a:cubicBezTo>
                  <a:close/>
                  <a:moveTo>
                    <a:pt x="573" y="176"/>
                  </a:moveTo>
                  <a:cubicBezTo>
                    <a:pt x="591" y="177"/>
                    <a:pt x="606" y="181"/>
                    <a:pt x="618" y="186"/>
                  </a:cubicBezTo>
                  <a:cubicBezTo>
                    <a:pt x="617" y="189"/>
                    <a:pt x="615" y="191"/>
                    <a:pt x="614" y="194"/>
                  </a:cubicBezTo>
                  <a:cubicBezTo>
                    <a:pt x="605" y="210"/>
                    <a:pt x="597" y="220"/>
                    <a:pt x="594" y="223"/>
                  </a:cubicBezTo>
                  <a:cubicBezTo>
                    <a:pt x="588" y="224"/>
                    <a:pt x="580" y="225"/>
                    <a:pt x="573" y="225"/>
                  </a:cubicBezTo>
                  <a:lnTo>
                    <a:pt x="573" y="176"/>
                  </a:lnTo>
                  <a:close/>
                  <a:moveTo>
                    <a:pt x="573" y="122"/>
                  </a:moveTo>
                  <a:lnTo>
                    <a:pt x="634" y="122"/>
                  </a:lnTo>
                  <a:cubicBezTo>
                    <a:pt x="633" y="142"/>
                    <a:pt x="628" y="161"/>
                    <a:pt x="622" y="176"/>
                  </a:cubicBezTo>
                  <a:cubicBezTo>
                    <a:pt x="609" y="171"/>
                    <a:pt x="592" y="167"/>
                    <a:pt x="573" y="166"/>
                  </a:cubicBezTo>
                  <a:lnTo>
                    <a:pt x="573" y="122"/>
                  </a:lnTo>
                  <a:close/>
                  <a:moveTo>
                    <a:pt x="573" y="64"/>
                  </a:moveTo>
                  <a:cubicBezTo>
                    <a:pt x="591" y="64"/>
                    <a:pt x="607" y="60"/>
                    <a:pt x="620" y="56"/>
                  </a:cubicBezTo>
                  <a:cubicBezTo>
                    <a:pt x="627" y="71"/>
                    <a:pt x="633" y="91"/>
                    <a:pt x="634" y="112"/>
                  </a:cubicBezTo>
                  <a:lnTo>
                    <a:pt x="573" y="112"/>
                  </a:lnTo>
                  <a:lnTo>
                    <a:pt x="573" y="64"/>
                  </a:lnTo>
                  <a:close/>
                  <a:moveTo>
                    <a:pt x="573" y="10"/>
                  </a:moveTo>
                  <a:cubicBezTo>
                    <a:pt x="579" y="10"/>
                    <a:pt x="584" y="11"/>
                    <a:pt x="589" y="12"/>
                  </a:cubicBezTo>
                  <a:cubicBezTo>
                    <a:pt x="592" y="15"/>
                    <a:pt x="602" y="25"/>
                    <a:pt x="611" y="40"/>
                  </a:cubicBezTo>
                  <a:cubicBezTo>
                    <a:pt x="612" y="42"/>
                    <a:pt x="613" y="44"/>
                    <a:pt x="614" y="46"/>
                  </a:cubicBezTo>
                  <a:cubicBezTo>
                    <a:pt x="603" y="50"/>
                    <a:pt x="589" y="53"/>
                    <a:pt x="573" y="54"/>
                  </a:cubicBezTo>
                  <a:lnTo>
                    <a:pt x="573" y="10"/>
                  </a:lnTo>
                  <a:close/>
                  <a:moveTo>
                    <a:pt x="643" y="33"/>
                  </a:moveTo>
                  <a:cubicBezTo>
                    <a:pt x="639" y="35"/>
                    <a:pt x="634" y="38"/>
                    <a:pt x="627" y="41"/>
                  </a:cubicBezTo>
                  <a:cubicBezTo>
                    <a:pt x="626" y="41"/>
                    <a:pt x="625" y="42"/>
                    <a:pt x="625" y="42"/>
                  </a:cubicBezTo>
                  <a:cubicBezTo>
                    <a:pt x="619" y="31"/>
                    <a:pt x="612" y="22"/>
                    <a:pt x="607" y="16"/>
                  </a:cubicBezTo>
                  <a:cubicBezTo>
                    <a:pt x="620" y="20"/>
                    <a:pt x="632" y="26"/>
                    <a:pt x="643" y="33"/>
                  </a:cubicBezTo>
                  <a:close/>
                  <a:moveTo>
                    <a:pt x="688" y="112"/>
                  </a:moveTo>
                  <a:lnTo>
                    <a:pt x="645" y="112"/>
                  </a:lnTo>
                  <a:cubicBezTo>
                    <a:pt x="644" y="89"/>
                    <a:pt x="637" y="68"/>
                    <a:pt x="630" y="52"/>
                  </a:cubicBezTo>
                  <a:cubicBezTo>
                    <a:pt x="640" y="47"/>
                    <a:pt x="647" y="43"/>
                    <a:pt x="652" y="40"/>
                  </a:cubicBezTo>
                  <a:cubicBezTo>
                    <a:pt x="673" y="59"/>
                    <a:pt x="686" y="84"/>
                    <a:pt x="688" y="112"/>
                  </a:cubicBezTo>
                  <a:close/>
                  <a:moveTo>
                    <a:pt x="655" y="192"/>
                  </a:moveTo>
                  <a:cubicBezTo>
                    <a:pt x="654" y="192"/>
                    <a:pt x="646" y="186"/>
                    <a:pt x="632" y="180"/>
                  </a:cubicBezTo>
                  <a:cubicBezTo>
                    <a:pt x="639" y="164"/>
                    <a:pt x="644" y="144"/>
                    <a:pt x="645" y="122"/>
                  </a:cubicBezTo>
                  <a:lnTo>
                    <a:pt x="688" y="122"/>
                  </a:lnTo>
                  <a:cubicBezTo>
                    <a:pt x="687" y="150"/>
                    <a:pt x="674" y="174"/>
                    <a:pt x="655" y="192"/>
                  </a:cubicBezTo>
                  <a:close/>
                  <a:moveTo>
                    <a:pt x="612" y="218"/>
                  </a:moveTo>
                  <a:cubicBezTo>
                    <a:pt x="616" y="211"/>
                    <a:pt x="622" y="202"/>
                    <a:pt x="628" y="190"/>
                  </a:cubicBezTo>
                  <a:cubicBezTo>
                    <a:pt x="637" y="194"/>
                    <a:pt x="643" y="198"/>
                    <a:pt x="646" y="200"/>
                  </a:cubicBezTo>
                  <a:cubicBezTo>
                    <a:pt x="636" y="208"/>
                    <a:pt x="624" y="214"/>
                    <a:pt x="612" y="218"/>
                  </a:cubicBezTo>
                  <a:close/>
                  <a:moveTo>
                    <a:pt x="563" y="236"/>
                  </a:moveTo>
                  <a:lnTo>
                    <a:pt x="563" y="236"/>
                  </a:lnTo>
                  <a:lnTo>
                    <a:pt x="573" y="236"/>
                  </a:lnTo>
                  <a:lnTo>
                    <a:pt x="573" y="236"/>
                  </a:lnTo>
                  <a:cubicBezTo>
                    <a:pt x="643" y="234"/>
                    <a:pt x="699" y="182"/>
                    <a:pt x="699" y="118"/>
                  </a:cubicBezTo>
                  <a:cubicBezTo>
                    <a:pt x="699" y="53"/>
                    <a:pt x="641" y="0"/>
                    <a:pt x="569" y="0"/>
                  </a:cubicBezTo>
                  <a:cubicBezTo>
                    <a:pt x="497" y="0"/>
                    <a:pt x="438" y="53"/>
                    <a:pt x="438" y="118"/>
                  </a:cubicBezTo>
                  <a:cubicBezTo>
                    <a:pt x="438" y="181"/>
                    <a:pt x="494" y="233"/>
                    <a:pt x="563" y="236"/>
                  </a:cubicBezTo>
                  <a:close/>
                  <a:moveTo>
                    <a:pt x="776" y="135"/>
                  </a:moveTo>
                  <a:cubicBezTo>
                    <a:pt x="783" y="122"/>
                    <a:pt x="791" y="106"/>
                    <a:pt x="797" y="91"/>
                  </a:cubicBezTo>
                  <a:lnTo>
                    <a:pt x="797" y="91"/>
                  </a:lnTo>
                  <a:cubicBezTo>
                    <a:pt x="796" y="107"/>
                    <a:pt x="795" y="124"/>
                    <a:pt x="795" y="144"/>
                  </a:cubicBezTo>
                  <a:lnTo>
                    <a:pt x="795" y="180"/>
                  </a:lnTo>
                  <a:lnTo>
                    <a:pt x="821" y="180"/>
                  </a:lnTo>
                  <a:lnTo>
                    <a:pt x="821" y="56"/>
                  </a:lnTo>
                  <a:lnTo>
                    <a:pt x="792" y="56"/>
                  </a:lnTo>
                  <a:lnTo>
                    <a:pt x="766" y="105"/>
                  </a:lnTo>
                  <a:cubicBezTo>
                    <a:pt x="758" y="118"/>
                    <a:pt x="750" y="135"/>
                    <a:pt x="744" y="149"/>
                  </a:cubicBezTo>
                  <a:lnTo>
                    <a:pt x="743" y="149"/>
                  </a:lnTo>
                  <a:cubicBezTo>
                    <a:pt x="744" y="133"/>
                    <a:pt x="744" y="113"/>
                    <a:pt x="744" y="93"/>
                  </a:cubicBezTo>
                  <a:lnTo>
                    <a:pt x="744" y="56"/>
                  </a:lnTo>
                  <a:lnTo>
                    <a:pt x="719" y="56"/>
                  </a:lnTo>
                  <a:lnTo>
                    <a:pt x="719" y="180"/>
                  </a:lnTo>
                  <a:lnTo>
                    <a:pt x="751" y="180"/>
                  </a:lnTo>
                  <a:lnTo>
                    <a:pt x="776" y="135"/>
                  </a:lnTo>
                  <a:close/>
                  <a:moveTo>
                    <a:pt x="879" y="159"/>
                  </a:moveTo>
                  <a:cubicBezTo>
                    <a:pt x="868" y="159"/>
                    <a:pt x="855" y="155"/>
                    <a:pt x="849" y="152"/>
                  </a:cubicBezTo>
                  <a:lnTo>
                    <a:pt x="843" y="174"/>
                  </a:lnTo>
                  <a:cubicBezTo>
                    <a:pt x="854" y="179"/>
                    <a:pt x="868" y="182"/>
                    <a:pt x="880" y="182"/>
                  </a:cubicBezTo>
                  <a:cubicBezTo>
                    <a:pt x="904" y="182"/>
                    <a:pt x="932" y="173"/>
                    <a:pt x="932" y="145"/>
                  </a:cubicBezTo>
                  <a:cubicBezTo>
                    <a:pt x="932" y="128"/>
                    <a:pt x="918" y="118"/>
                    <a:pt x="903" y="116"/>
                  </a:cubicBezTo>
                  <a:lnTo>
                    <a:pt x="903" y="115"/>
                  </a:lnTo>
                  <a:cubicBezTo>
                    <a:pt x="917" y="112"/>
                    <a:pt x="927" y="101"/>
                    <a:pt x="927" y="86"/>
                  </a:cubicBezTo>
                  <a:cubicBezTo>
                    <a:pt x="927" y="68"/>
                    <a:pt x="911" y="54"/>
                    <a:pt x="884" y="54"/>
                  </a:cubicBezTo>
                  <a:cubicBezTo>
                    <a:pt x="867" y="54"/>
                    <a:pt x="854" y="59"/>
                    <a:pt x="846" y="64"/>
                  </a:cubicBezTo>
                  <a:lnTo>
                    <a:pt x="852" y="84"/>
                  </a:lnTo>
                  <a:cubicBezTo>
                    <a:pt x="859" y="81"/>
                    <a:pt x="870" y="77"/>
                    <a:pt x="879" y="77"/>
                  </a:cubicBezTo>
                  <a:cubicBezTo>
                    <a:pt x="891" y="77"/>
                    <a:pt x="898" y="82"/>
                    <a:pt x="898" y="90"/>
                  </a:cubicBezTo>
                  <a:cubicBezTo>
                    <a:pt x="898" y="100"/>
                    <a:pt x="889" y="106"/>
                    <a:pt x="876" y="106"/>
                  </a:cubicBezTo>
                  <a:lnTo>
                    <a:pt x="864" y="106"/>
                  </a:lnTo>
                  <a:lnTo>
                    <a:pt x="864" y="127"/>
                  </a:lnTo>
                  <a:lnTo>
                    <a:pt x="876" y="127"/>
                  </a:lnTo>
                  <a:cubicBezTo>
                    <a:pt x="888" y="127"/>
                    <a:pt x="902" y="129"/>
                    <a:pt x="902" y="143"/>
                  </a:cubicBezTo>
                  <a:cubicBezTo>
                    <a:pt x="902" y="153"/>
                    <a:pt x="893" y="159"/>
                    <a:pt x="879" y="159"/>
                  </a:cubicBezTo>
                  <a:close/>
                  <a:moveTo>
                    <a:pt x="1900" y="125"/>
                  </a:moveTo>
                  <a:lnTo>
                    <a:pt x="1910" y="125"/>
                  </a:lnTo>
                  <a:cubicBezTo>
                    <a:pt x="1924" y="125"/>
                    <a:pt x="1935" y="130"/>
                    <a:pt x="1935" y="143"/>
                  </a:cubicBezTo>
                  <a:cubicBezTo>
                    <a:pt x="1935" y="156"/>
                    <a:pt x="1924" y="161"/>
                    <a:pt x="1911" y="161"/>
                  </a:cubicBezTo>
                  <a:cubicBezTo>
                    <a:pt x="1906" y="161"/>
                    <a:pt x="1903" y="161"/>
                    <a:pt x="1900" y="160"/>
                  </a:cubicBezTo>
                  <a:lnTo>
                    <a:pt x="1900" y="125"/>
                  </a:lnTo>
                  <a:close/>
                  <a:moveTo>
                    <a:pt x="1900" y="76"/>
                  </a:moveTo>
                  <a:cubicBezTo>
                    <a:pt x="1903" y="76"/>
                    <a:pt x="1906" y="76"/>
                    <a:pt x="1912" y="76"/>
                  </a:cubicBezTo>
                  <a:cubicBezTo>
                    <a:pt x="1925" y="76"/>
                    <a:pt x="1932" y="81"/>
                    <a:pt x="1932" y="90"/>
                  </a:cubicBezTo>
                  <a:cubicBezTo>
                    <a:pt x="1932" y="99"/>
                    <a:pt x="1924" y="105"/>
                    <a:pt x="1910" y="105"/>
                  </a:cubicBezTo>
                  <a:lnTo>
                    <a:pt x="1900" y="105"/>
                  </a:lnTo>
                  <a:lnTo>
                    <a:pt x="1900" y="76"/>
                  </a:lnTo>
                  <a:close/>
                  <a:moveTo>
                    <a:pt x="1952" y="170"/>
                  </a:moveTo>
                  <a:cubicBezTo>
                    <a:pt x="1959" y="164"/>
                    <a:pt x="1965" y="155"/>
                    <a:pt x="1965" y="144"/>
                  </a:cubicBezTo>
                  <a:cubicBezTo>
                    <a:pt x="1965" y="128"/>
                    <a:pt x="1954" y="117"/>
                    <a:pt x="1940" y="113"/>
                  </a:cubicBezTo>
                  <a:lnTo>
                    <a:pt x="1940" y="113"/>
                  </a:lnTo>
                  <a:cubicBezTo>
                    <a:pt x="1954" y="108"/>
                    <a:pt x="1960" y="98"/>
                    <a:pt x="1960" y="87"/>
                  </a:cubicBezTo>
                  <a:cubicBezTo>
                    <a:pt x="1960" y="75"/>
                    <a:pt x="1954" y="67"/>
                    <a:pt x="1945" y="62"/>
                  </a:cubicBezTo>
                  <a:cubicBezTo>
                    <a:pt x="1936" y="57"/>
                    <a:pt x="1926" y="55"/>
                    <a:pt x="1909" y="55"/>
                  </a:cubicBezTo>
                  <a:cubicBezTo>
                    <a:pt x="1895" y="55"/>
                    <a:pt x="1880" y="56"/>
                    <a:pt x="1873" y="58"/>
                  </a:cubicBezTo>
                  <a:lnTo>
                    <a:pt x="1873" y="180"/>
                  </a:lnTo>
                  <a:cubicBezTo>
                    <a:pt x="1879" y="180"/>
                    <a:pt x="1889" y="181"/>
                    <a:pt x="1903" y="181"/>
                  </a:cubicBezTo>
                  <a:cubicBezTo>
                    <a:pt x="1928" y="181"/>
                    <a:pt x="1943" y="177"/>
                    <a:pt x="1952" y="170"/>
                  </a:cubicBezTo>
                  <a:close/>
                  <a:moveTo>
                    <a:pt x="1791" y="180"/>
                  </a:moveTo>
                  <a:lnTo>
                    <a:pt x="1819" y="180"/>
                  </a:lnTo>
                  <a:lnTo>
                    <a:pt x="1819" y="80"/>
                  </a:lnTo>
                  <a:lnTo>
                    <a:pt x="1853" y="80"/>
                  </a:lnTo>
                  <a:lnTo>
                    <a:pt x="1853" y="56"/>
                  </a:lnTo>
                  <a:lnTo>
                    <a:pt x="1758" y="56"/>
                  </a:lnTo>
                  <a:lnTo>
                    <a:pt x="1758" y="80"/>
                  </a:lnTo>
                  <a:lnTo>
                    <a:pt x="1791" y="80"/>
                  </a:lnTo>
                  <a:lnTo>
                    <a:pt x="1791" y="180"/>
                  </a:lnTo>
                  <a:close/>
                  <a:moveTo>
                    <a:pt x="2041" y="76"/>
                  </a:moveTo>
                  <a:cubicBezTo>
                    <a:pt x="2061" y="76"/>
                    <a:pt x="2071" y="96"/>
                    <a:pt x="2071" y="118"/>
                  </a:cubicBezTo>
                  <a:cubicBezTo>
                    <a:pt x="2071" y="142"/>
                    <a:pt x="2061" y="160"/>
                    <a:pt x="2042" y="160"/>
                  </a:cubicBezTo>
                  <a:cubicBezTo>
                    <a:pt x="2023" y="160"/>
                    <a:pt x="2011" y="143"/>
                    <a:pt x="2011" y="119"/>
                  </a:cubicBezTo>
                  <a:cubicBezTo>
                    <a:pt x="2011" y="94"/>
                    <a:pt x="2022" y="76"/>
                    <a:pt x="2041" y="76"/>
                  </a:cubicBezTo>
                  <a:close/>
                  <a:moveTo>
                    <a:pt x="2040" y="182"/>
                  </a:moveTo>
                  <a:cubicBezTo>
                    <a:pt x="2076" y="182"/>
                    <a:pt x="2101" y="158"/>
                    <a:pt x="2101" y="117"/>
                  </a:cubicBezTo>
                  <a:cubicBezTo>
                    <a:pt x="2101" y="83"/>
                    <a:pt x="2080" y="54"/>
                    <a:pt x="2042" y="54"/>
                  </a:cubicBezTo>
                  <a:cubicBezTo>
                    <a:pt x="2006" y="54"/>
                    <a:pt x="1982" y="82"/>
                    <a:pt x="1982" y="119"/>
                  </a:cubicBezTo>
                  <a:cubicBezTo>
                    <a:pt x="1982" y="154"/>
                    <a:pt x="2003" y="182"/>
                    <a:pt x="2040" y="182"/>
                  </a:cubicBezTo>
                  <a:close/>
                  <a:moveTo>
                    <a:pt x="1563" y="121"/>
                  </a:moveTo>
                  <a:cubicBezTo>
                    <a:pt x="1566" y="120"/>
                    <a:pt x="1569" y="120"/>
                    <a:pt x="1573" y="120"/>
                  </a:cubicBezTo>
                  <a:cubicBezTo>
                    <a:pt x="1587" y="120"/>
                    <a:pt x="1598" y="126"/>
                    <a:pt x="1598" y="140"/>
                  </a:cubicBezTo>
                  <a:cubicBezTo>
                    <a:pt x="1598" y="154"/>
                    <a:pt x="1587" y="160"/>
                    <a:pt x="1573" y="160"/>
                  </a:cubicBezTo>
                  <a:cubicBezTo>
                    <a:pt x="1569" y="160"/>
                    <a:pt x="1566" y="160"/>
                    <a:pt x="1563" y="160"/>
                  </a:cubicBezTo>
                  <a:lnTo>
                    <a:pt x="1563" y="121"/>
                  </a:lnTo>
                  <a:close/>
                  <a:moveTo>
                    <a:pt x="1617" y="166"/>
                  </a:moveTo>
                  <a:cubicBezTo>
                    <a:pt x="1623" y="159"/>
                    <a:pt x="1627" y="150"/>
                    <a:pt x="1627" y="139"/>
                  </a:cubicBezTo>
                  <a:cubicBezTo>
                    <a:pt x="1627" y="111"/>
                    <a:pt x="1604" y="98"/>
                    <a:pt x="1578" y="98"/>
                  </a:cubicBezTo>
                  <a:cubicBezTo>
                    <a:pt x="1572" y="98"/>
                    <a:pt x="1567" y="99"/>
                    <a:pt x="1563" y="99"/>
                  </a:cubicBezTo>
                  <a:lnTo>
                    <a:pt x="1563" y="56"/>
                  </a:lnTo>
                  <a:lnTo>
                    <a:pt x="1535" y="56"/>
                  </a:lnTo>
                  <a:lnTo>
                    <a:pt x="1535" y="180"/>
                  </a:lnTo>
                  <a:cubicBezTo>
                    <a:pt x="1541" y="180"/>
                    <a:pt x="1551" y="181"/>
                    <a:pt x="1565" y="181"/>
                  </a:cubicBezTo>
                  <a:cubicBezTo>
                    <a:pt x="1584" y="181"/>
                    <a:pt x="1605" y="178"/>
                    <a:pt x="1617" y="166"/>
                  </a:cubicBezTo>
                  <a:close/>
                  <a:moveTo>
                    <a:pt x="1709" y="182"/>
                  </a:moveTo>
                  <a:cubicBezTo>
                    <a:pt x="1724" y="182"/>
                    <a:pt x="1735" y="179"/>
                    <a:pt x="1741" y="177"/>
                  </a:cubicBezTo>
                  <a:lnTo>
                    <a:pt x="1736" y="155"/>
                  </a:lnTo>
                  <a:cubicBezTo>
                    <a:pt x="1731" y="157"/>
                    <a:pt x="1721" y="159"/>
                    <a:pt x="1713" y="159"/>
                  </a:cubicBezTo>
                  <a:cubicBezTo>
                    <a:pt x="1688" y="159"/>
                    <a:pt x="1673" y="143"/>
                    <a:pt x="1673" y="118"/>
                  </a:cubicBezTo>
                  <a:cubicBezTo>
                    <a:pt x="1673" y="91"/>
                    <a:pt x="1691" y="77"/>
                    <a:pt x="1713" y="77"/>
                  </a:cubicBezTo>
                  <a:cubicBezTo>
                    <a:pt x="1723" y="77"/>
                    <a:pt x="1731" y="80"/>
                    <a:pt x="1736" y="82"/>
                  </a:cubicBezTo>
                  <a:lnTo>
                    <a:pt x="1742" y="60"/>
                  </a:lnTo>
                  <a:cubicBezTo>
                    <a:pt x="1737" y="57"/>
                    <a:pt x="1726" y="54"/>
                    <a:pt x="1712" y="54"/>
                  </a:cubicBezTo>
                  <a:cubicBezTo>
                    <a:pt x="1674" y="54"/>
                    <a:pt x="1644" y="78"/>
                    <a:pt x="1644" y="120"/>
                  </a:cubicBezTo>
                  <a:cubicBezTo>
                    <a:pt x="1644" y="155"/>
                    <a:pt x="1666" y="182"/>
                    <a:pt x="1709" y="182"/>
                  </a:cubicBezTo>
                  <a:close/>
                  <a:moveTo>
                    <a:pt x="1427" y="176"/>
                  </a:moveTo>
                  <a:cubicBezTo>
                    <a:pt x="1445" y="165"/>
                    <a:pt x="1450" y="140"/>
                    <a:pt x="1450" y="109"/>
                  </a:cubicBezTo>
                  <a:lnTo>
                    <a:pt x="1450" y="79"/>
                  </a:lnTo>
                  <a:lnTo>
                    <a:pt x="1478" y="79"/>
                  </a:lnTo>
                  <a:lnTo>
                    <a:pt x="1478" y="180"/>
                  </a:lnTo>
                  <a:lnTo>
                    <a:pt x="1506" y="180"/>
                  </a:lnTo>
                  <a:lnTo>
                    <a:pt x="1506" y="56"/>
                  </a:lnTo>
                  <a:lnTo>
                    <a:pt x="1422" y="56"/>
                  </a:lnTo>
                  <a:lnTo>
                    <a:pt x="1422" y="110"/>
                  </a:lnTo>
                  <a:cubicBezTo>
                    <a:pt x="1422" y="129"/>
                    <a:pt x="1420" y="145"/>
                    <a:pt x="1413" y="153"/>
                  </a:cubicBezTo>
                  <a:cubicBezTo>
                    <a:pt x="1410" y="156"/>
                    <a:pt x="1405" y="159"/>
                    <a:pt x="1399" y="160"/>
                  </a:cubicBezTo>
                  <a:lnTo>
                    <a:pt x="1402" y="182"/>
                  </a:lnTo>
                  <a:cubicBezTo>
                    <a:pt x="1412" y="182"/>
                    <a:pt x="1421" y="180"/>
                    <a:pt x="1427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13699" y="5136416"/>
            <a:ext cx="7035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294790"/>
                </a:solidFill>
              </a:rPr>
              <a:t>Рожкова Марина Викторовна</a:t>
            </a:r>
            <a:r>
              <a:rPr lang="ru-RU" dirty="0" smtClean="0">
                <a:solidFill>
                  <a:srgbClr val="294790"/>
                </a:solidFill>
              </a:rPr>
              <a:t>, к.п.н.,</a:t>
            </a:r>
            <a:r>
              <a:rPr lang="en-US" dirty="0" smtClean="0">
                <a:solidFill>
                  <a:srgbClr val="294790"/>
                </a:solidFill>
              </a:rPr>
              <a:t> </a:t>
            </a:r>
            <a:endParaRPr lang="ru-RU" dirty="0">
              <a:solidFill>
                <a:srgbClr val="294790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ru-RU" dirty="0" smtClean="0">
                <a:solidFill>
                  <a:srgbClr val="294790"/>
                </a:solidFill>
              </a:rPr>
              <a:t>руководитель центра развития дошкольной литературы и развивающих систем начального образования </a:t>
            </a:r>
            <a:r>
              <a:rPr lang="ru-RU" dirty="0">
                <a:solidFill>
                  <a:srgbClr val="294790"/>
                </a:solidFill>
              </a:rPr>
              <a:t/>
            </a:r>
            <a:br>
              <a:rPr lang="ru-RU" dirty="0">
                <a:solidFill>
                  <a:srgbClr val="294790"/>
                </a:solidFill>
              </a:rPr>
            </a:br>
            <a:endParaRPr lang="ru-RU" b="1" dirty="0">
              <a:solidFill>
                <a:srgbClr val="294790"/>
              </a:solidFill>
            </a:endParaRPr>
          </a:p>
        </p:txBody>
      </p:sp>
      <p:sp>
        <p:nvSpPr>
          <p:cNvPr id="65" name="Rectangle 11"/>
          <p:cNvSpPr>
            <a:spLocks noChangeArrowheads="1"/>
          </p:cNvSpPr>
          <p:nvPr/>
        </p:nvSpPr>
        <p:spPr bwMode="auto">
          <a:xfrm>
            <a:off x="7550593" y="1431865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9028046" y="1441647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9" name="Freeform 41"/>
          <p:cNvSpPr>
            <a:spLocks/>
          </p:cNvSpPr>
          <p:nvPr/>
        </p:nvSpPr>
        <p:spPr bwMode="auto">
          <a:xfrm>
            <a:off x="9471322" y="1819702"/>
            <a:ext cx="591581" cy="516260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86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154" t="28664" r="18147" b="12771"/>
          <a:stretch/>
        </p:blipFill>
        <p:spPr>
          <a:xfrm>
            <a:off x="164298" y="317793"/>
            <a:ext cx="11863403" cy="62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16" t="20764" r="4697" b="19885"/>
          <a:stretch/>
        </p:blipFill>
        <p:spPr>
          <a:xfrm>
            <a:off x="167216" y="274032"/>
            <a:ext cx="11857567" cy="63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6740" t="42556" r="55827" b="28301"/>
          <a:stretch/>
        </p:blipFill>
        <p:spPr>
          <a:xfrm>
            <a:off x="93908" y="1416529"/>
            <a:ext cx="4584526" cy="328181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50581" t="40313" r="15064" b="24649"/>
          <a:stretch/>
        </p:blipFill>
        <p:spPr>
          <a:xfrm>
            <a:off x="4459265" y="1266725"/>
            <a:ext cx="6923970" cy="475829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23265" t="17835" r="24358" b="73934"/>
          <a:stretch/>
        </p:blipFill>
        <p:spPr>
          <a:xfrm>
            <a:off x="1975626" y="159165"/>
            <a:ext cx="8753160" cy="9269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l="93160" t="9697" r="1818" b="27689"/>
          <a:stretch/>
        </p:blipFill>
        <p:spPr>
          <a:xfrm>
            <a:off x="11417623" y="1"/>
            <a:ext cx="803565" cy="679092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3850" t="20145" r="18935" b="42509"/>
          <a:stretch/>
        </p:blipFill>
        <p:spPr>
          <a:xfrm>
            <a:off x="59410" y="685059"/>
            <a:ext cx="11358213" cy="5563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93160" t="9697" r="1818" b="27689"/>
          <a:stretch/>
        </p:blipFill>
        <p:spPr>
          <a:xfrm>
            <a:off x="11417623" y="1"/>
            <a:ext cx="803565" cy="679092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8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7559" t="19674" r="15670" b="43264"/>
          <a:stretch/>
        </p:blipFill>
        <p:spPr>
          <a:xfrm>
            <a:off x="338203" y="676405"/>
            <a:ext cx="10947748" cy="51983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93160" t="9697" r="1818" b="27689"/>
          <a:stretch/>
        </p:blipFill>
        <p:spPr>
          <a:xfrm>
            <a:off x="11417623" y="1"/>
            <a:ext cx="803565" cy="6790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815541"/>
            <a:ext cx="105156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II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 Требования к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структуре программы начального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общего образования</a:t>
            </a:r>
            <a:endParaRPr lang="ru-RU" sz="2400" b="1" i="0" dirty="0"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93160" t="9697" r="1818" b="27689"/>
          <a:stretch/>
        </p:blipFill>
        <p:spPr>
          <a:xfrm>
            <a:off x="11429957" y="48780"/>
            <a:ext cx="803565" cy="6790920"/>
          </a:xfrm>
          <a:prstGeom prst="rect">
            <a:avLst/>
          </a:prstGeom>
        </p:spPr>
      </p:pic>
      <p:grpSp>
        <p:nvGrpSpPr>
          <p:cNvPr id="2" name="Группа 5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807720" y="1552419"/>
            <a:ext cx="964692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Рабочие программы учебных предметов, учебных курсов (в том числе внеурочной деятельности), учебных модулей должны включать: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-содержание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учебного предмета, учебного курса (в том числе внеурочной деятельности), учебного модуля;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-планируемые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результаты освоения учебного предмета, учебного курса (в том числе внеурочной деятельности), учебного модуля;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-тематическое планирование с указанием количества академических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образовательных ресурсов,, являющимися учебно-методическими материалами (мультимедийные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используемые для обучения 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93160" t="9697" r="1818" b="27689"/>
          <a:stretch/>
        </p:blipFill>
        <p:spPr>
          <a:xfrm>
            <a:off x="11429957" y="48780"/>
            <a:ext cx="803565" cy="679092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160" y="517678"/>
            <a:ext cx="9054465" cy="574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2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93160" t="9697" r="1818" b="27689"/>
          <a:stretch/>
        </p:blipFill>
        <p:spPr>
          <a:xfrm>
            <a:off x="11429957" y="48780"/>
            <a:ext cx="803565" cy="679092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00779"/>
            <a:ext cx="4295775" cy="5086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738" y="900780"/>
            <a:ext cx="3962742" cy="521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9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/>
          <a:srcRect l="93160" t="9697" r="1818" b="27689"/>
          <a:stretch/>
        </p:blipFill>
        <p:spPr>
          <a:xfrm>
            <a:off x="11417623" y="1"/>
            <a:ext cx="803565" cy="6790920"/>
          </a:xfrm>
          <a:prstGeom prst="rect">
            <a:avLst/>
          </a:prstGeom>
        </p:spPr>
      </p:pic>
      <p:grpSp>
        <p:nvGrpSpPr>
          <p:cNvPr id="2" name="Группа 6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4069079" y="1031856"/>
            <a:ext cx="69739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одержание программы представлено разделами, построенными по жанрово-тематическому,  жанровому и авторским принципам.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66352" y="4426356"/>
            <a:ext cx="1048153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Особенностями рабочей программы являются: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-соотнесение личностных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результатов со спецификой предметного содержания, усиление внимания к личностным результатам, а именно обогащение нравственного опыта младших школьников средствами литературы через организацию учебного диалога;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выделение специальных подразделов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результатах, основанных на интеграции коммуникативной и творческой совместной деятельности на уроках литературного чтения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61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5323" y="0"/>
            <a:ext cx="3190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164222" y="2108774"/>
            <a:ext cx="678366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Среди основных принципов конструирования программы можно выделить: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-принцип системности;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-эмоционально-эстетический принцип;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-принцип преемственности и перспективы.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37" y="912465"/>
            <a:ext cx="3224722" cy="296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3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93160" t="9697" r="1818" b="27689"/>
          <a:stretch/>
        </p:blipFill>
        <p:spPr>
          <a:xfrm>
            <a:off x="11429957" y="48780"/>
            <a:ext cx="803565" cy="6790920"/>
          </a:xfrm>
          <a:prstGeom prst="rect">
            <a:avLst/>
          </a:prstGeom>
        </p:spPr>
      </p:pic>
      <p:grpSp>
        <p:nvGrpSpPr>
          <p:cNvPr id="2" name="Группа 5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0733" y="280212"/>
            <a:ext cx="8388667" cy="631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63471" y="3069997"/>
            <a:ext cx="3615511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С целью оказания методической помощи учителю в проектировании уроков литературного чтения  разработано тематическое планирование для каждого класса начальной школы, в котором выделены как характеристики деятельности школьников, так и методы организации обучения, направленные на литературное развитие: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49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4249AA"/>
                </a:solidFill>
                <a:latin typeface="+mn-lt"/>
              </a:rPr>
              <a:t>Обсудим:</a:t>
            </a:r>
            <a:endParaRPr lang="ru-RU" sz="2800" b="1" dirty="0">
              <a:solidFill>
                <a:srgbClr val="4249AA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4249AA"/>
                </a:solidFill>
              </a:rPr>
              <a:t>1</a:t>
            </a:r>
            <a:r>
              <a:rPr lang="ru-RU" dirty="0" smtClean="0">
                <a:solidFill>
                  <a:srgbClr val="4249AA"/>
                </a:solidFill>
              </a:rPr>
              <a:t>. </a:t>
            </a:r>
            <a:r>
              <a:rPr lang="ru-RU" dirty="0" smtClean="0">
                <a:solidFill>
                  <a:srgbClr val="4249AA"/>
                </a:solidFill>
              </a:rPr>
              <a:t>ФГОС НОО – 21:  обучаем по-новому?</a:t>
            </a:r>
          </a:p>
          <a:p>
            <a:pPr marL="0" indent="0">
              <a:buNone/>
            </a:pPr>
            <a:r>
              <a:rPr lang="ru-RU" dirty="0">
                <a:solidFill>
                  <a:srgbClr val="4249AA"/>
                </a:solidFill>
              </a:rPr>
              <a:t>2</a:t>
            </a:r>
            <a:r>
              <a:rPr lang="ru-RU" dirty="0" smtClean="0">
                <a:solidFill>
                  <a:srgbClr val="4249AA"/>
                </a:solidFill>
              </a:rPr>
              <a:t>. </a:t>
            </a:r>
            <a:r>
              <a:rPr lang="ru-RU" dirty="0" smtClean="0">
                <a:solidFill>
                  <a:srgbClr val="4249AA"/>
                </a:solidFill>
              </a:rPr>
              <a:t>Примерные рабочие программы: перезагрузка…</a:t>
            </a:r>
          </a:p>
          <a:p>
            <a:pPr marL="0" indent="0">
              <a:buNone/>
            </a:pPr>
            <a:r>
              <a:rPr lang="ru-RU" dirty="0">
                <a:solidFill>
                  <a:srgbClr val="4249AA"/>
                </a:solidFill>
              </a:rPr>
              <a:t>3</a:t>
            </a:r>
            <a:r>
              <a:rPr lang="ru-RU" dirty="0" smtClean="0">
                <a:solidFill>
                  <a:srgbClr val="4249AA"/>
                </a:solidFill>
              </a:rPr>
              <a:t>. </a:t>
            </a:r>
            <a:r>
              <a:rPr lang="ru-RU" dirty="0" smtClean="0">
                <a:solidFill>
                  <a:srgbClr val="4249AA"/>
                </a:solidFill>
              </a:rPr>
              <a:t>Навыки ХХ</a:t>
            </a:r>
            <a:r>
              <a:rPr lang="en-US" dirty="0" smtClean="0">
                <a:solidFill>
                  <a:srgbClr val="4249AA"/>
                </a:solidFill>
              </a:rPr>
              <a:t>I</a:t>
            </a:r>
            <a:r>
              <a:rPr lang="ru-RU" dirty="0" smtClean="0">
                <a:solidFill>
                  <a:srgbClr val="4249AA"/>
                </a:solidFill>
              </a:rPr>
              <a:t> века: что и как формируем</a:t>
            </a:r>
          </a:p>
          <a:p>
            <a:pPr marL="0" indent="0">
              <a:buNone/>
            </a:pPr>
            <a:r>
              <a:rPr lang="ru-RU" dirty="0">
                <a:solidFill>
                  <a:srgbClr val="4249AA"/>
                </a:solidFill>
              </a:rPr>
              <a:t>4</a:t>
            </a:r>
            <a:r>
              <a:rPr lang="ru-RU" dirty="0" smtClean="0">
                <a:solidFill>
                  <a:srgbClr val="4249AA"/>
                </a:solidFill>
              </a:rPr>
              <a:t>. </a:t>
            </a:r>
            <a:r>
              <a:rPr lang="ru-RU" dirty="0" smtClean="0">
                <a:solidFill>
                  <a:srgbClr val="4249AA"/>
                </a:solidFill>
              </a:rPr>
              <a:t>Современный урок…современный урок!</a:t>
            </a:r>
          </a:p>
          <a:p>
            <a:pPr marL="0" indent="0">
              <a:buNone/>
            </a:pPr>
            <a:endParaRPr lang="ru-RU" dirty="0" smtClean="0">
              <a:solidFill>
                <a:srgbClr val="4249AA"/>
              </a:solidFill>
            </a:endParaRPr>
          </a:p>
          <a:p>
            <a:pPr marL="0" indent="0">
              <a:buNone/>
            </a:pPr>
            <a:endParaRPr lang="ru-RU" cap="al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 startAt="4"/>
            </a:pPr>
            <a:endParaRPr lang="ru-RU" b="1" cap="al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rabicPeriod" startAt="4"/>
            </a:pPr>
            <a:endParaRPr lang="ru-RU" b="1" cap="al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3160" t="9697" r="1818" b="27689"/>
          <a:stretch/>
        </p:blipFill>
        <p:spPr>
          <a:xfrm>
            <a:off x="11417623" y="1"/>
            <a:ext cx="803565" cy="679092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 l="4179" t="35634" r="60601" b="31347"/>
          <a:stretch>
            <a:fillRect/>
          </a:stretch>
        </p:blipFill>
        <p:spPr bwMode="auto">
          <a:xfrm>
            <a:off x="8044519" y="4229651"/>
            <a:ext cx="2915054" cy="2186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92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93160" t="9697" r="1818" b="27689"/>
          <a:stretch/>
        </p:blipFill>
        <p:spPr>
          <a:xfrm>
            <a:off x="11429957" y="48780"/>
            <a:ext cx="803565" cy="6790920"/>
          </a:xfrm>
          <a:prstGeom prst="rect">
            <a:avLst/>
          </a:prstGeom>
        </p:spPr>
      </p:pic>
      <p:grpSp>
        <p:nvGrpSpPr>
          <p:cNvPr id="2" name="Группа 5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" y="1383498"/>
            <a:ext cx="10286999" cy="47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49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96" y="756149"/>
            <a:ext cx="11520000" cy="648642"/>
          </a:xfrm>
        </p:spPr>
        <p:txBody>
          <a:bodyPr/>
          <a:lstStyle/>
          <a:p>
            <a:r>
              <a:rPr lang="ru-RU" sz="2800" dirty="0" smtClean="0"/>
              <a:t>Что сделает успешным детей завтра</a:t>
            </a:r>
            <a:r>
              <a:rPr lang="en-US" sz="2800" dirty="0" smtClean="0"/>
              <a:t> 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58368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56085" t="12596" r="2591" b="18089"/>
          <a:stretch/>
        </p:blipFill>
        <p:spPr bwMode="auto">
          <a:xfrm>
            <a:off x="7211943" y="504957"/>
            <a:ext cx="4205680" cy="606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5718" y="2016965"/>
            <a:ext cx="6005515" cy="4095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Некоторые из востребованных сегодня профессий не существовали всего пять лет назад.</a:t>
            </a:r>
          </a:p>
          <a:p>
            <a:endParaRPr lang="ru-RU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65% детей, которые завтра пойдут в школу будут работать по специальностям, о которых мы ещё не знаем.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Треть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навыков и умений, которые к 2025 году станут необходимыми для большинства профессий,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должны  рассматриваться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как критически важными сегодня 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 rot="20563325">
            <a:off x="6246095" y="420014"/>
            <a:ext cx="2376766" cy="1403786"/>
          </a:xfrm>
          <a:prstGeom prst="wedgeRoundRectCallout">
            <a:avLst>
              <a:gd name="adj1" fmla="val 79824"/>
              <a:gd name="adj2" fmla="val 7797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Нейроинженер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Оператор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дронов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Биоэтик</a:t>
            </a:r>
          </a:p>
          <a:p>
            <a:pPr algn="ctr"/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Космобиолог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игромастер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93160" t="9697" r="1818" b="27689"/>
          <a:stretch/>
        </p:blipFill>
        <p:spPr>
          <a:xfrm>
            <a:off x="11417623" y="1"/>
            <a:ext cx="803565" cy="679092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70" y="1521925"/>
            <a:ext cx="6099810" cy="4351338"/>
          </a:xfrm>
        </p:spPr>
        <p:txBody>
          <a:bodyPr>
            <a:normAutofit/>
          </a:bodyPr>
          <a:lstStyle/>
          <a:p>
            <a:r>
              <a:rPr lang="ru-RU" sz="2400" dirty="0"/>
              <a:t>формирования </a:t>
            </a:r>
            <a:r>
              <a:rPr lang="ru-RU" sz="2400" b="1" dirty="0"/>
              <a:t>функциональной грамотности обучающихся </a:t>
            </a:r>
            <a:r>
              <a:rPr lang="ru-RU" sz="2400" dirty="0"/>
              <a:t>(способности решать учебные задачи и жизненные проблемные ситуации на основе сформированных предметных, </a:t>
            </a:r>
            <a:r>
              <a:rPr lang="ru-RU" sz="2400" dirty="0" err="1"/>
              <a:t>метапредметных</a:t>
            </a:r>
            <a:r>
              <a:rPr lang="ru-RU" sz="2400" dirty="0"/>
              <a:t> и универсальных способов деятельности), включающей овладение ключевыми компетенциями, составляющими основу дальнейшего успешного образования и ориентации в мире профессий;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649342"/>
            <a:ext cx="105156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III. Требования к условиям реализации программы основного общего образования</a:t>
            </a:r>
            <a:endParaRPr lang="ru-RU" sz="2400" b="1" i="0" dirty="0"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3160" t="9697" r="1818" b="27689"/>
          <a:stretch/>
        </p:blipFill>
        <p:spPr>
          <a:xfrm>
            <a:off x="11429957" y="48780"/>
            <a:ext cx="803565" cy="679092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1432" t="34953" r="31646" b="31022"/>
          <a:stretch/>
        </p:blipFill>
        <p:spPr>
          <a:xfrm>
            <a:off x="5426202" y="1521925"/>
            <a:ext cx="5779008" cy="3328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626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Навыки ХХ</a:t>
            </a:r>
            <a:r>
              <a:rPr lang="en-US" sz="2800" dirty="0" smtClean="0"/>
              <a:t>I</a:t>
            </a:r>
            <a:r>
              <a:rPr lang="ru-RU" sz="2800" dirty="0" smtClean="0"/>
              <a:t> века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27830"/>
              </p:ext>
            </p:extLst>
          </p:nvPr>
        </p:nvGraphicFramePr>
        <p:xfrm>
          <a:off x="898357" y="829276"/>
          <a:ext cx="10375656" cy="5334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44">
                  <a:extLst>
                    <a:ext uri="{9D8B030D-6E8A-4147-A177-3AD203B41FA5}">
                      <a16:colId xmlns="" xmlns:a16="http://schemas.microsoft.com/office/drawing/2014/main" val="961036831"/>
                    </a:ext>
                  </a:extLst>
                </a:gridCol>
                <a:gridCol w="3478306">
                  <a:extLst>
                    <a:ext uri="{9D8B030D-6E8A-4147-A177-3AD203B41FA5}">
                      <a16:colId xmlns="" xmlns:a16="http://schemas.microsoft.com/office/drawing/2014/main" val="1259751815"/>
                    </a:ext>
                  </a:extLst>
                </a:gridCol>
                <a:gridCol w="3478306">
                  <a:extLst>
                    <a:ext uri="{9D8B030D-6E8A-4147-A177-3AD203B41FA5}">
                      <a16:colId xmlns="" xmlns:a16="http://schemas.microsoft.com/office/drawing/2014/main" val="352884020"/>
                    </a:ext>
                  </a:extLst>
                </a:gridCol>
              </a:tblGrid>
              <a:tr h="1502233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Фундаментальные знания/</a:t>
                      </a:r>
                    </a:p>
                    <a:p>
                      <a:r>
                        <a:rPr lang="ru-RU" dirty="0" smtClean="0"/>
                        <a:t>Как ученики используют ключевые навыки в повседневной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Компетенции / </a:t>
                      </a:r>
                    </a:p>
                    <a:p>
                      <a:r>
                        <a:rPr lang="ru-RU" dirty="0" smtClean="0"/>
                        <a:t>Как ученики решают сложные задачи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Черты характера/</a:t>
                      </a:r>
                    </a:p>
                    <a:p>
                      <a:r>
                        <a:rPr lang="ru-RU" dirty="0" smtClean="0"/>
                        <a:t> Как ученики решают</a:t>
                      </a:r>
                      <a:r>
                        <a:rPr lang="ru-RU" baseline="0" dirty="0" smtClean="0"/>
                        <a:t> задачи </a:t>
                      </a:r>
                    </a:p>
                    <a:p>
                      <a:r>
                        <a:rPr lang="ru-RU" baseline="0" dirty="0" smtClean="0"/>
                        <a:t>В изменяющихся условиях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7090915"/>
                  </a:ext>
                </a:extLst>
              </a:tr>
              <a:tr h="468646">
                <a:tc>
                  <a:txBody>
                    <a:bodyPr/>
                    <a:lstStyle/>
                    <a:p>
                      <a:r>
                        <a:rPr lang="ru-RU" dirty="0" smtClean="0"/>
                        <a:t>1. Языковая грамотность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 Критическое мышление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11. Любознательность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5588345"/>
                  </a:ext>
                </a:extLst>
              </a:tr>
              <a:tr h="808895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Математическая грамотность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 Креативность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</a:t>
                      </a:r>
                      <a:r>
                        <a:rPr lang="ru-RU" baseline="0" dirty="0" smtClean="0"/>
                        <a:t> Инициативность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0217771"/>
                  </a:ext>
                </a:extLst>
              </a:tr>
              <a:tr h="808895">
                <a:tc>
                  <a:txBody>
                    <a:bodyPr/>
                    <a:lstStyle/>
                    <a:p>
                      <a:r>
                        <a:rPr lang="ru-RU" dirty="0" smtClean="0"/>
                        <a:t>3. Естественно- научная</a:t>
                      </a:r>
                      <a:r>
                        <a:rPr lang="ru-RU" baseline="0" dirty="0" smtClean="0"/>
                        <a:t> грамотность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 Коммуникация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13. Упорство/</a:t>
                      </a:r>
                      <a:r>
                        <a:rPr lang="ru-RU" baseline="0" dirty="0" smtClean="0"/>
                        <a:t> настойчивость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2504825"/>
                  </a:ext>
                </a:extLst>
              </a:tr>
              <a:tr h="468646">
                <a:tc>
                  <a:txBody>
                    <a:bodyPr/>
                    <a:lstStyle/>
                    <a:p>
                      <a:r>
                        <a:rPr lang="ru-RU" dirty="0" smtClean="0"/>
                        <a:t>4. ИКТ-грамотность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10.Сотрудничество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14. Приспособляемость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4023086"/>
                  </a:ext>
                </a:extLst>
              </a:tr>
              <a:tr h="468646">
                <a:tc>
                  <a:txBody>
                    <a:bodyPr/>
                    <a:lstStyle/>
                    <a:p>
                      <a:r>
                        <a:rPr lang="ru-RU" dirty="0" smtClean="0"/>
                        <a:t>5. Финансовая грамотность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15. Лидерство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90833246"/>
                  </a:ext>
                </a:extLst>
              </a:tr>
              <a:tr h="808895">
                <a:tc>
                  <a:txBody>
                    <a:bodyPr/>
                    <a:lstStyle/>
                    <a:p>
                      <a:r>
                        <a:rPr lang="ru-RU" dirty="0" smtClean="0"/>
                        <a:t>6. Общекультурная грамотность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16. Социокультурная</a:t>
                      </a:r>
                      <a:r>
                        <a:rPr lang="ru-RU" baseline="0" dirty="0" smtClean="0"/>
                        <a:t> осведомлённость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093651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3160" t="9697" r="1818" b="27689"/>
          <a:stretch/>
        </p:blipFill>
        <p:spPr>
          <a:xfrm>
            <a:off x="11417623" y="1"/>
            <a:ext cx="803565" cy="679092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 txBox="1">
            <a:spLocks/>
          </p:cNvSpPr>
          <p:nvPr/>
        </p:nvSpPr>
        <p:spPr bwMode="auto">
          <a:xfrm>
            <a:off x="259497" y="116632"/>
            <a:ext cx="1137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altLang="ru-RU" sz="3000" b="1" kern="0" dirty="0" smtClean="0">
                <a:ea typeface="ＭＳ Ｐゴシック" charset="-128"/>
                <a:cs typeface="ＭＳ Ｐゴシック" charset="-128"/>
              </a:rPr>
              <a:t> Модель оценки функциональной грамотности: </a:t>
            </a:r>
            <a:r>
              <a:rPr lang="en-US" altLang="ru-RU" sz="3000" b="1" kern="0" dirty="0" smtClean="0">
                <a:ea typeface="ＭＳ Ｐゴシック" charset="-128"/>
                <a:cs typeface="ＭＳ Ｐゴシック" charset="-128"/>
              </a:rPr>
              <a:t>PISA</a:t>
            </a:r>
            <a:endParaRPr lang="ru-RU" sz="3000" b="1" kern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259497" y="1066800"/>
            <a:ext cx="4032448" cy="93610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Математическая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грамотность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7344139" y="1052736"/>
            <a:ext cx="4847861" cy="936104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Естественнонаучная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грамотность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3839750" y="3548296"/>
            <a:ext cx="4512501" cy="93610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Глобальные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компетенции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3735632" y="1936624"/>
            <a:ext cx="4512501" cy="129614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Читательская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грамотность</a:t>
            </a:r>
          </a:p>
        </p:txBody>
      </p:sp>
      <p:cxnSp>
        <p:nvCxnSpPr>
          <p:cNvPr id="11" name="Прямая соединительная линия 10"/>
          <p:cNvCxnSpPr>
            <a:endCxn id="8" idx="6"/>
          </p:cNvCxnSpPr>
          <p:nvPr/>
        </p:nvCxnSpPr>
        <p:spPr bwMode="auto">
          <a:xfrm flipH="1">
            <a:off x="8352252" y="1943560"/>
            <a:ext cx="2437177" cy="20727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>
            <a:endCxn id="8" idx="2"/>
          </p:cNvCxnSpPr>
          <p:nvPr/>
        </p:nvCxnSpPr>
        <p:spPr bwMode="auto">
          <a:xfrm>
            <a:off x="1374215" y="1943560"/>
            <a:ext cx="2465535" cy="20727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>
            <a:stCxn id="5" idx="6"/>
            <a:endCxn id="7" idx="2"/>
          </p:cNvCxnSpPr>
          <p:nvPr/>
        </p:nvCxnSpPr>
        <p:spPr bwMode="auto">
          <a:xfrm flipV="1">
            <a:off x="4291946" y="1520788"/>
            <a:ext cx="3052193" cy="1406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5818041" y="1550074"/>
            <a:ext cx="0" cy="38655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H="1" flipV="1">
            <a:off x="8248133" y="2575454"/>
            <a:ext cx="1314576" cy="39876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 flipH="1">
            <a:off x="2606982" y="2447618"/>
            <a:ext cx="1163775" cy="526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3104298" y="1957250"/>
            <a:ext cx="666457" cy="4549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flipH="1">
            <a:off x="8140718" y="1988840"/>
            <a:ext cx="708849" cy="3829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>
            <a:stCxn id="9" idx="4"/>
          </p:cNvCxnSpPr>
          <p:nvPr/>
        </p:nvCxnSpPr>
        <p:spPr bwMode="auto">
          <a:xfrm>
            <a:off x="5991883" y="3232768"/>
            <a:ext cx="0" cy="3155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Овал 21"/>
          <p:cNvSpPr/>
          <p:nvPr/>
        </p:nvSpPr>
        <p:spPr bwMode="auto">
          <a:xfrm>
            <a:off x="186928" y="2927338"/>
            <a:ext cx="2844800" cy="8382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" pitchFamily="84" charset="0"/>
              </a:rPr>
              <a:t>Финансовая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" pitchFamily="84" charset="0"/>
              </a:rPr>
              <a:t> грамотность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53" y="4498479"/>
            <a:ext cx="11329259" cy="22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408" y="3727958"/>
            <a:ext cx="3468721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276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93160" t="9697" r="1818" b="27689"/>
          <a:stretch/>
        </p:blipFill>
        <p:spPr>
          <a:xfrm>
            <a:off x="11429957" y="48780"/>
            <a:ext cx="803565" cy="679092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11098" t="14489" r="26716" b="23773"/>
          <a:stretch/>
        </p:blipFill>
        <p:spPr>
          <a:xfrm>
            <a:off x="1286788" y="899455"/>
            <a:ext cx="8573143" cy="5319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2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6721" y="404664"/>
            <a:ext cx="5821680" cy="576064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Тенденции изменений </a:t>
            </a:r>
            <a:br>
              <a:rPr lang="ru-RU" sz="3200" dirty="0" smtClean="0"/>
            </a:br>
            <a:r>
              <a:rPr lang="ru-RU" sz="3200" dirty="0" smtClean="0"/>
              <a:t>в обучении чтению в мире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49" y="1268760"/>
            <a:ext cx="55199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1245" y="115104"/>
            <a:ext cx="49697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7941" y="3573017"/>
            <a:ext cx="4896544" cy="285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93160" t="9697" r="1818" b="27689"/>
          <a:stretch/>
        </p:blipFill>
        <p:spPr>
          <a:xfrm>
            <a:off x="11398699" y="-48148"/>
            <a:ext cx="803565" cy="69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03" y="188640"/>
            <a:ext cx="968951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67" y="4509120"/>
            <a:ext cx="9433493" cy="16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ятиугольник 4"/>
          <p:cNvSpPr/>
          <p:nvPr/>
        </p:nvSpPr>
        <p:spPr>
          <a:xfrm>
            <a:off x="527382" y="5309220"/>
            <a:ext cx="768085" cy="144016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93160" t="9697" r="1818" b="27689"/>
          <a:stretch/>
        </p:blipFill>
        <p:spPr>
          <a:xfrm>
            <a:off x="11398699" y="-48148"/>
            <a:ext cx="803565" cy="69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3" name="Слайд think-cell" r:id="rId6" imgW="360" imgH="360" progId="">
                  <p:embed/>
                </p:oleObj>
              </mc:Choice>
              <mc:Fallback>
                <p:oleObj name="Слайд think-cell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2800" b="1" dirty="0" err="1" smtClean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97511" y="180636"/>
            <a:ext cx="9456921" cy="648642"/>
          </a:xfrm>
        </p:spPr>
        <p:txBody>
          <a:bodyPr/>
          <a:lstStyle/>
          <a:p>
            <a:r>
              <a:rPr lang="ru-RU" sz="2800" dirty="0" smtClean="0"/>
              <a:t>Пример. Математика</a:t>
            </a:r>
            <a:endParaRPr lang="ru-RU" sz="2800" dirty="0"/>
          </a:p>
        </p:txBody>
      </p:sp>
      <p:graphicFrame>
        <p:nvGraphicFramePr>
          <p:cNvPr id="5" name="Объект 4">
            <a:extLst/>
          </p:cNvPr>
          <p:cNvGraphicFramePr>
            <a:graphicFrameLocks/>
          </p:cNvGraphicFramePr>
          <p:nvPr>
            <p:extLst/>
          </p:nvPr>
        </p:nvGraphicFramePr>
        <p:xfrm>
          <a:off x="1285875" y="3771900"/>
          <a:ext cx="8229600" cy="1274763"/>
        </p:xfrm>
        <a:graphic>
          <a:graphicData uri="http://schemas.openxmlformats.org/drawingml/2006/table">
            <a:tbl>
              <a:tblPr/>
              <a:tblGrid>
                <a:gridCol w="2354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6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385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14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0E01"/>
                          </a:solidFill>
                          <a:effectLst/>
                          <a:latin typeface="Calibri" panose="020F0502020204030204" pitchFamily="34" charset="0"/>
                        </a:rPr>
                        <a:t>Время начала занятий в зале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E0E0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18" marR="99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E0E01"/>
                          </a:solidFill>
                          <a:effectLst/>
                          <a:latin typeface="Calibri" panose="020F0502020204030204" pitchFamily="34" charset="0"/>
                        </a:rPr>
                        <a:t>Время окончания занятий в зале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1E0E0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18" marR="99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E0E01"/>
                          </a:solidFill>
                          <a:effectLst/>
                          <a:latin typeface="Calibri" panose="020F0502020204030204" pitchFamily="34" charset="0"/>
                        </a:rPr>
                        <a:t>Время начала занятий в бассейне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1E0E0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1E0E0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18" marR="99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18" marR="99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18" marR="99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318" marR="993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16012" y="1353708"/>
            <a:ext cx="85693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2600" dirty="0">
                <a:ea typeface="Calibri" pitchFamily="34" charset="0"/>
                <a:cs typeface="Times New Roman" pitchFamily="18" charset="0"/>
              </a:rPr>
              <a:t>Задание. </a:t>
            </a:r>
            <a:r>
              <a:rPr lang="ru-RU" altLang="ru-RU" sz="2600" b="1" dirty="0">
                <a:ea typeface="Calibri" pitchFamily="34" charset="0"/>
                <a:cs typeface="Times New Roman" pitchFamily="18" charset="0"/>
              </a:rPr>
              <a:t>Какая информация </a:t>
            </a:r>
            <a:r>
              <a:rPr lang="ru-RU" altLang="ru-RU" sz="2600" b="1" dirty="0" smtClean="0">
                <a:ea typeface="Calibri" pitchFamily="34" charset="0"/>
                <a:cs typeface="Times New Roman" pitchFamily="18" charset="0"/>
              </a:rPr>
              <a:t>не потребуется </a:t>
            </a:r>
            <a:r>
              <a:rPr lang="ru-RU" altLang="ru-RU" sz="2600" b="1" dirty="0">
                <a:ea typeface="Calibri" pitchFamily="34" charset="0"/>
                <a:cs typeface="Times New Roman" pitchFamily="18" charset="0"/>
              </a:rPr>
              <a:t>для заполнения таблицы?</a:t>
            </a:r>
          </a:p>
          <a:p>
            <a:pPr algn="just" eaLnBrk="1" hangingPunct="1"/>
            <a:r>
              <a:rPr lang="ru-RU" altLang="ru-RU" sz="2200" dirty="0">
                <a:ea typeface="Calibri" pitchFamily="34" charset="0"/>
                <a:cs typeface="Times New Roman" pitchFamily="18" charset="0"/>
              </a:rPr>
              <a:t>	В среду Витя ходит в бассейн. Начиная с 15 ч 10 мин он занимается в зале в течение 20 мин, затем столько же времени плавает в бассейне. После занятий в зале у Вити перерыв на 10 мин, чтобы переодеться для плаванья в бассейне.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l="93160" t="9697" r="1818" b="27689"/>
          <a:stretch/>
        </p:blipFill>
        <p:spPr>
          <a:xfrm>
            <a:off x="11398699" y="-48148"/>
            <a:ext cx="803565" cy="679092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6096000" y="1240759"/>
            <a:ext cx="2779059" cy="6687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AD6B6-186D-4FCF-8FE6-7E16530F53F2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308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5733" y="441326"/>
            <a:ext cx="9833187" cy="5076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93160" t="9697" r="1818" b="27689"/>
          <a:stretch/>
        </p:blipFill>
        <p:spPr>
          <a:xfrm>
            <a:off x="11398699" y="-48148"/>
            <a:ext cx="803565" cy="69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Прямоугольник 402"/>
          <p:cNvSpPr/>
          <p:nvPr/>
        </p:nvSpPr>
        <p:spPr>
          <a:xfrm>
            <a:off x="240697" y="3908767"/>
            <a:ext cx="11765118" cy="2544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61" name="Rectangle 9"/>
          <p:cNvSpPr>
            <a:spLocks noChangeArrowheads="1"/>
          </p:cNvSpPr>
          <p:nvPr/>
        </p:nvSpPr>
        <p:spPr bwMode="auto">
          <a:xfrm>
            <a:off x="8948317" y="1215989"/>
            <a:ext cx="2626106" cy="2349201"/>
          </a:xfrm>
          <a:prstGeom prst="rect">
            <a:avLst/>
          </a:prstGeom>
          <a:solidFill>
            <a:schemeClr val="bg1"/>
          </a:solidFill>
          <a:ln w="28575">
            <a:solidFill>
              <a:srgbClr val="40A7E1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8" name="Rectangle 9"/>
          <p:cNvSpPr>
            <a:spLocks noChangeArrowheads="1"/>
          </p:cNvSpPr>
          <p:nvPr/>
        </p:nvSpPr>
        <p:spPr bwMode="auto">
          <a:xfrm>
            <a:off x="8932628" y="1237526"/>
            <a:ext cx="2626106" cy="1018992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r>
              <a:rPr lang="ru-RU" sz="2400" dirty="0" smtClean="0"/>
              <a:t>                 </a:t>
            </a:r>
            <a:endParaRPr lang="ru-RU" sz="2400" dirty="0"/>
          </a:p>
        </p:txBody>
      </p:sp>
      <p:sp>
        <p:nvSpPr>
          <p:cNvPr id="359" name="Rectangle 9"/>
          <p:cNvSpPr>
            <a:spLocks noChangeArrowheads="1"/>
          </p:cNvSpPr>
          <p:nvPr/>
        </p:nvSpPr>
        <p:spPr bwMode="auto">
          <a:xfrm>
            <a:off x="423538" y="1229494"/>
            <a:ext cx="2626106" cy="2349201"/>
          </a:xfrm>
          <a:prstGeom prst="rect">
            <a:avLst/>
          </a:prstGeom>
          <a:solidFill>
            <a:schemeClr val="bg1"/>
          </a:solidFill>
          <a:ln w="28575">
            <a:solidFill>
              <a:srgbClr val="F5B144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9" name="Rectangle 9"/>
          <p:cNvSpPr>
            <a:spLocks noChangeArrowheads="1"/>
          </p:cNvSpPr>
          <p:nvPr/>
        </p:nvSpPr>
        <p:spPr bwMode="auto">
          <a:xfrm>
            <a:off x="416089" y="1229494"/>
            <a:ext cx="2626106" cy="1018992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891795" y="262939"/>
            <a:ext cx="8131567" cy="38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133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Ключевые приоритеты </a:t>
            </a:r>
            <a:r>
              <a:rPr lang="ru-RU" sz="2133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системы образования </a:t>
            </a:r>
            <a:r>
              <a:rPr lang="ru-RU" sz="2133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РФ</a:t>
            </a:r>
            <a:endParaRPr kumimoji="0" lang="ru-RU" sz="2133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47107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65" y="4002181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" name="Прямоугольник 349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4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848" y="4002181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06" y="4065563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072" y="4035146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" name="Rectangle 9"/>
          <p:cNvSpPr>
            <a:spLocks noChangeArrowheads="1"/>
          </p:cNvSpPr>
          <p:nvPr/>
        </p:nvSpPr>
        <p:spPr bwMode="auto">
          <a:xfrm>
            <a:off x="4787741" y="1234361"/>
            <a:ext cx="2626106" cy="2349201"/>
          </a:xfrm>
          <a:prstGeom prst="rect">
            <a:avLst/>
          </a:prstGeom>
          <a:solidFill>
            <a:schemeClr val="bg1"/>
          </a:solidFill>
          <a:ln w="28575">
            <a:solidFill>
              <a:srgbClr val="43D1A1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2" name="TextBox 361"/>
          <p:cNvSpPr txBox="1"/>
          <p:nvPr/>
        </p:nvSpPr>
        <p:spPr>
          <a:xfrm>
            <a:off x="8932628" y="2519338"/>
            <a:ext cx="2626106" cy="5547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Безопасное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использование цифровых технологий 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346139" y="2863060"/>
            <a:ext cx="2626106" cy="5762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Единство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учебной и воспитательной деятельности </a:t>
            </a:r>
          </a:p>
        </p:txBody>
      </p:sp>
      <p:sp>
        <p:nvSpPr>
          <p:cNvPr id="364" name="TextBox 363"/>
          <p:cNvSpPr txBox="1"/>
          <p:nvPr/>
        </p:nvSpPr>
        <p:spPr>
          <a:xfrm>
            <a:off x="4806378" y="2202481"/>
            <a:ext cx="2626106" cy="12226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Развитие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личностных качеств для адаптации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 изменяющимся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условиям социальной и природной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среды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6" name="Rectangle 9"/>
          <p:cNvSpPr>
            <a:spLocks noChangeArrowheads="1"/>
          </p:cNvSpPr>
          <p:nvPr/>
        </p:nvSpPr>
        <p:spPr bwMode="auto">
          <a:xfrm>
            <a:off x="4779896" y="1232904"/>
            <a:ext cx="2626106" cy="1012171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9" name="Freeform 53"/>
          <p:cNvSpPr>
            <a:spLocks noEditPoints="1"/>
          </p:cNvSpPr>
          <p:nvPr/>
        </p:nvSpPr>
        <p:spPr bwMode="auto">
          <a:xfrm>
            <a:off x="5746993" y="1516476"/>
            <a:ext cx="612604" cy="534269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3" name="TextBox 382"/>
          <p:cNvSpPr txBox="1"/>
          <p:nvPr/>
        </p:nvSpPr>
        <p:spPr>
          <a:xfrm>
            <a:off x="453216" y="2307662"/>
            <a:ext cx="2626106" cy="5762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Единство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образовательного пространства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9" name="Freeform 41"/>
          <p:cNvSpPr>
            <a:spLocks/>
          </p:cNvSpPr>
          <p:nvPr/>
        </p:nvSpPr>
        <p:spPr bwMode="auto">
          <a:xfrm>
            <a:off x="1415151" y="1509781"/>
            <a:ext cx="591581" cy="516260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pic>
        <p:nvPicPr>
          <p:cNvPr id="390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81" y="4058361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220445" y="4940627"/>
            <a:ext cx="194932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Федеральный закон от 31.07.2020 №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304-ФЗ</a:t>
            </a: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«О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внесении изменений в Федеральный закон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«Об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образовании в Российской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Федерации»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 вопросам воспитания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обучающихся»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0008" y="4940627"/>
            <a:ext cx="168523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Указ 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 национальных целях развития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Российской Федерации на период до 2030 года»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от 21.07.2020 </a:t>
            </a:r>
          </a:p>
        </p:txBody>
      </p:sp>
      <p:sp>
        <p:nvSpPr>
          <p:cNvPr id="391" name="Freeform 55"/>
          <p:cNvSpPr>
            <a:spLocks noEditPoints="1"/>
          </p:cNvSpPr>
          <p:nvPr/>
        </p:nvSpPr>
        <p:spPr bwMode="auto">
          <a:xfrm>
            <a:off x="9951391" y="1486024"/>
            <a:ext cx="588580" cy="485745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59597" y="4868539"/>
            <a:ext cx="182626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Приказ Министерства просвещения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РФ от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31.05.2021 № 286 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 утверждении федерального государственного образовательного стандарта начального общего образования»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391062" y="4880605"/>
            <a:ext cx="167789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Приказ Министерства просвещения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РФ от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31.05.2021 № 287 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 утверждении федерального государственного образовательного стандарта основного общего образования»</a:t>
            </a:r>
          </a:p>
        </p:txBody>
      </p:sp>
      <p:sp>
        <p:nvSpPr>
          <p:cNvPr id="392" name="Прямоугольник 391"/>
          <p:cNvSpPr/>
          <p:nvPr/>
        </p:nvSpPr>
        <p:spPr>
          <a:xfrm>
            <a:off x="4374972" y="4908954"/>
            <a:ext cx="177942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Распоряжение Правительства РФ от 29.05.2015 г. № 996-р</a:t>
            </a:r>
          </a:p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Стратегия развития воспитания в Российской Федерации на период до 2025 г.  </a:t>
            </a:r>
          </a:p>
        </p:txBody>
      </p:sp>
      <p:pic>
        <p:nvPicPr>
          <p:cNvPr id="394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728" y="4010570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" name="Прямоугольник 394"/>
          <p:cNvSpPr/>
          <p:nvPr/>
        </p:nvSpPr>
        <p:spPr>
          <a:xfrm>
            <a:off x="10274156" y="4908954"/>
            <a:ext cx="1672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Паспорт стратегии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«Цифровая трансформация образования»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15.07.2021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96" name="Прямая соединительная линия 395"/>
          <p:cNvCxnSpPr/>
          <p:nvPr/>
        </p:nvCxnSpPr>
        <p:spPr>
          <a:xfrm flipV="1">
            <a:off x="330008" y="3275115"/>
            <a:ext cx="0" cy="4426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Прямая соединительная линия 396"/>
          <p:cNvCxnSpPr/>
          <p:nvPr/>
        </p:nvCxnSpPr>
        <p:spPr>
          <a:xfrm>
            <a:off x="313532" y="3266875"/>
            <a:ext cx="115330" cy="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Прямая соединительная линия 397"/>
          <p:cNvCxnSpPr/>
          <p:nvPr/>
        </p:nvCxnSpPr>
        <p:spPr>
          <a:xfrm flipV="1">
            <a:off x="11702120" y="3218082"/>
            <a:ext cx="0" cy="4426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Прямая соединительная линия 398"/>
          <p:cNvCxnSpPr/>
          <p:nvPr/>
        </p:nvCxnSpPr>
        <p:spPr>
          <a:xfrm>
            <a:off x="11603264" y="3226318"/>
            <a:ext cx="115330" cy="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Прямая соединительная линия 399"/>
          <p:cNvCxnSpPr/>
          <p:nvPr/>
        </p:nvCxnSpPr>
        <p:spPr>
          <a:xfrm flipV="1">
            <a:off x="304937" y="3670163"/>
            <a:ext cx="11405062" cy="570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7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D06CA-2157-4863-8FDC-F6BEF7EC1385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310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3118" y="441325"/>
            <a:ext cx="7249583" cy="2700338"/>
          </a:xfrm>
        </p:spPr>
      </p:pic>
      <p:pic>
        <p:nvPicPr>
          <p:cNvPr id="310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900" y="3429001"/>
            <a:ext cx="52451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19" y="3284538"/>
            <a:ext cx="508296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93160" t="9697" r="1818" b="27689"/>
          <a:stretch/>
        </p:blipFill>
        <p:spPr>
          <a:xfrm>
            <a:off x="11398699" y="-48148"/>
            <a:ext cx="803565" cy="69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AD6B6-186D-4FCF-8FE6-7E16530F53F2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3160" t="9697" r="1818" b="27689"/>
          <a:stretch/>
        </p:blipFill>
        <p:spPr>
          <a:xfrm>
            <a:off x="11398699" y="-48148"/>
            <a:ext cx="803565" cy="6906148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988" y="476250"/>
            <a:ext cx="944213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1304924"/>
            <a:ext cx="1769838" cy="93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5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417" y="1606550"/>
            <a:ext cx="4785783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589" y="1699577"/>
            <a:ext cx="476165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93160" t="9697" r="1818" b="27689"/>
          <a:stretch/>
        </p:blipFill>
        <p:spPr>
          <a:xfrm>
            <a:off x="11398699" y="-48148"/>
            <a:ext cx="803565" cy="69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AD6B6-186D-4FCF-8FE6-7E16530F53F2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3160" t="9697" r="1818" b="27689"/>
          <a:stretch/>
        </p:blipFill>
        <p:spPr>
          <a:xfrm>
            <a:off x="11398699" y="-48148"/>
            <a:ext cx="803565" cy="690614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88" y="309563"/>
            <a:ext cx="8779192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5543" y="5013325"/>
            <a:ext cx="30241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9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895322" y="1085439"/>
            <a:ext cx="976121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СБОРНИКИ ЭТАЛОННЫХ ИЗДАНИЙ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под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редакцией Г.С. Ковалёвой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37987" y="1880035"/>
            <a:ext cx="5942572" cy="4707955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Circe Bold"/>
              </a:rPr>
              <a:t>Предназначены для формирования и оценки всех направлений функциональной грамотности международного сравнительного исследования PISA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Circe Bold"/>
              </a:rPr>
              <a:t>Содержат обучающие и тренировочные задания, охватывающие все содержательные и компетентностные аспекты оценки функциональной грамотности по каждой из областей. Приводятся развёрнутые описания особенностей оценки заданий, рекомендации по использованию системы заданий и их оценки. Все задания построены на основе реальных жизненных ситуаций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Circe Bold"/>
              </a:rPr>
              <a:t>Могут быть использованы в обучающих целях педагогами на уроках и во внеурочной деятельности, а также администрацией школы для организации внутришкольного мониторинга по оценке функциональной грамотности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irce Bold"/>
              </a:rPr>
              <a:t>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Circe Bold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88" y="1234141"/>
            <a:ext cx="1606191" cy="217650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6" y="1190172"/>
            <a:ext cx="1602880" cy="216603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16" y="1339215"/>
            <a:ext cx="1602880" cy="2170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1450252" y="561936"/>
            <a:ext cx="10619338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800" b="1" dirty="0">
                <a:solidFill>
                  <a:srgbClr val="4249AA"/>
                </a:solidFill>
                <a:latin typeface="+mj-lt"/>
                <a:ea typeface="+mj-ea"/>
                <a:cs typeface="+mj-cs"/>
              </a:rPr>
              <a:t>Серия «ФУНКЦИОНАЛЬНАЯ ГРАМОТНОСТЬ. УЧИМСЯ ДЛЯ ЖИЗНИ»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32" y="1237024"/>
            <a:ext cx="1602880" cy="2170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8" name="Рисунок 37" descr="C:\Users\ABaburin\AppData\Local\Microsoft\Windows\Temporary Internet Files\Content.Word\Финансовая 2-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13" y="3846776"/>
            <a:ext cx="1587500" cy="209550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9" name="Рисунок 38" descr="C:\Users\ABaburin\AppData\Local\Microsoft\Windows\Temporary Internet Files\Content.Word\Финансовая 2-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35" y="3948967"/>
            <a:ext cx="1682115" cy="221996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0" name="Рисунок 39" descr="C:\Users\ABaburin\AppData\Local\Microsoft\Windows\Temporary Internet Files\Content.Word\Читательская 2-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834" y="3857697"/>
            <a:ext cx="1695450" cy="2237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1" name="Рисунок 40" descr="C:\Users\ABaburin\AppData\Local\Microsoft\Windows\Temporary Internet Files\Content.Word\Читательская 2-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396" y="3918803"/>
            <a:ext cx="1698625" cy="224155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grpSp>
        <p:nvGrpSpPr>
          <p:cNvPr id="37" name="Группа 36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2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460" y="175065"/>
            <a:ext cx="9574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Ресурсы </a:t>
            </a:r>
            <a:r>
              <a:rPr lang="ru-RU" sz="2400" b="1" noProof="0" dirty="0" smtClean="0">
                <a:solidFill>
                  <a:srgbClr val="002060"/>
                </a:solidFill>
                <a:latin typeface="Calibri"/>
              </a:rPr>
              <a:t>для работы по формирования функциональной грамотности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051" y="1029097"/>
            <a:ext cx="5983721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3355" y="1212463"/>
            <a:ext cx="205339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Печатные пособия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27805" y="1029097"/>
            <a:ext cx="5967246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7873" y="1212463"/>
            <a:ext cx="334833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Электронный БАНК ЗАДАНИЙ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15702" y="2330030"/>
            <a:ext cx="4664968" cy="2078518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  <a:hlinkClick r:id="rId4"/>
              </a:rPr>
              <a:t>Серия «Функциональная грамотность. Учимся для жизни (5-9)»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 (Выпуск 2 – Новинка 2021)</a:t>
            </a: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  <a:hlinkClick r:id="rId4"/>
              </a:rPr>
              <a:t>Серия «Функциональная грамотность. Тренажеры (5-9)»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  <a:hlinkClick r:id="rId4"/>
              </a:rPr>
              <a:t>Серия «ФГОС. Оценка образовательных достижений»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97" y="2239330"/>
            <a:ext cx="728841" cy="7288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4" y="3119792"/>
            <a:ext cx="726248" cy="6980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l="14692" t="20657" r="22083" b="16289"/>
          <a:stretch/>
        </p:blipFill>
        <p:spPr>
          <a:xfrm>
            <a:off x="109823" y="4024485"/>
            <a:ext cx="1057109" cy="47869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595960" y="2316495"/>
            <a:ext cx="4673141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Полнофункциональный цифровой тренажер, который имитирует задания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PISA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 для начальной и основной школы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9" name="Picture 11" descr="A picture containing text, different, items, various&#10;&#10;Description automatically generated">
            <a:extLst>
              <a:ext uri="{FF2B5EF4-FFF2-40B4-BE49-F238E27FC236}">
                <a16:creationId xmlns="" xmlns:a16="http://schemas.microsoft.com/office/drawing/2014/main" id="{C1CD9805-53F6-334B-B7D2-59AA05C5E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186" y="3197697"/>
            <a:ext cx="4634242" cy="2317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>
            <a:hlinkClick r:id="rId9"/>
          </p:cNvPr>
          <p:cNvSpPr/>
          <p:nvPr/>
        </p:nvSpPr>
        <p:spPr>
          <a:xfrm>
            <a:off x="8328248" y="5706436"/>
            <a:ext cx="1577436" cy="5869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Открыть Банк заданий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5702" y="5236572"/>
            <a:ext cx="246328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/>
              </a:rPr>
              <a:t>Узнать больше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/>
              </a:rPr>
              <a:t>и купить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0147" y="5396081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qrcoder.ru/code/?https%3A%2F%2Fprosv.ru%2Fpages%2Fpisa.html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38" y="4979299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4192" y="5949280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905001" y="214313"/>
            <a:ext cx="9029700" cy="7921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Компоненты системы оценки 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образовательных достижений </a:t>
            </a:r>
          </a:p>
        </p:txBody>
      </p:sp>
      <p:sp>
        <p:nvSpPr>
          <p:cNvPr id="12" name="Rectangle 15"/>
          <p:cNvSpPr>
            <a:spLocks noGrp="1" noChangeArrowheads="1"/>
          </p:cNvSpPr>
          <p:nvPr>
            <p:ph idx="1"/>
          </p:nvPr>
        </p:nvSpPr>
        <p:spPr>
          <a:xfrm>
            <a:off x="6980629" y="2362994"/>
            <a:ext cx="3790951" cy="286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400" b="1" smtClean="0">
                <a:solidFill>
                  <a:srgbClr val="000000"/>
                </a:solidFill>
                <a:cs typeface="Arial" charset="0"/>
              </a:rPr>
              <a:t>Внешний контроль и  оценка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63601" y="2133600"/>
            <a:ext cx="4231217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0000"/>
                </a:solidFill>
                <a:cs typeface="Arial" charset="0"/>
              </a:rPr>
              <a:t>Внутренний контроль и оценка</a:t>
            </a: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85752" y="2928938"/>
            <a:ext cx="3295649" cy="12003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mtClean="0">
                <a:solidFill>
                  <a:srgbClr val="000000"/>
                </a:solidFill>
              </a:rPr>
              <a:t>Контрольно-оценочная деятельность педагога (микродиагностика, педагогическая диагностика, текущий и итоговый контроль)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790951" y="2928939"/>
            <a:ext cx="2971800" cy="1616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286251" y="3000375"/>
            <a:ext cx="24976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Контрольно-</a:t>
            </a:r>
          </a:p>
          <a:p>
            <a:r>
              <a:rPr lang="ru-RU" sz="1400">
                <a:latin typeface="Calibri" pitchFamily="34" charset="0"/>
              </a:rPr>
              <a:t>оценочная </a:t>
            </a:r>
          </a:p>
          <a:p>
            <a:r>
              <a:rPr lang="ru-RU" sz="1400">
                <a:latin typeface="Calibri" pitchFamily="34" charset="0"/>
              </a:rPr>
              <a:t>деятельность </a:t>
            </a:r>
          </a:p>
          <a:p>
            <a:r>
              <a:rPr lang="ru-RU" sz="1400">
                <a:latin typeface="Calibri" pitchFamily="34" charset="0"/>
              </a:rPr>
              <a:t>самих учащихся</a:t>
            </a:r>
          </a:p>
          <a:p>
            <a:r>
              <a:rPr lang="ru-RU" sz="1400">
                <a:latin typeface="Calibri" pitchFamily="34" charset="0"/>
              </a:rPr>
              <a:t>(контроль и оценка, самоконтроль, самооценка)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7103534" y="2997201"/>
            <a:ext cx="3856567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</a:rPr>
              <a:t>Внешний итоговый контроль как независимая оценка качества, мониторинговые исследования разных уровней (международные, федеральные, региональные и т.д.)</a:t>
            </a:r>
          </a:p>
        </p:txBody>
      </p:sp>
      <p:pic>
        <p:nvPicPr>
          <p:cNvPr id="276489" name="Picture 7" descr="F:\3435_10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41" y="188914"/>
            <a:ext cx="160219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490" name="AutoShape 6"/>
          <p:cNvCxnSpPr>
            <a:cxnSpLocks noChangeShapeType="1"/>
            <a:stCxn id="276491" idx="0"/>
            <a:endCxn id="13" idx="0"/>
          </p:cNvCxnSpPr>
          <p:nvPr/>
        </p:nvCxnSpPr>
        <p:spPr bwMode="auto">
          <a:xfrm flipH="1">
            <a:off x="2979210" y="1016000"/>
            <a:ext cx="3404657" cy="1117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491" name="Line 8"/>
          <p:cNvSpPr>
            <a:spLocks noChangeShapeType="1"/>
          </p:cNvSpPr>
          <p:nvPr/>
        </p:nvSpPr>
        <p:spPr bwMode="auto">
          <a:xfrm>
            <a:off x="6383867" y="1016000"/>
            <a:ext cx="1631951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492" name="Line 14"/>
          <p:cNvSpPr>
            <a:spLocks noChangeShapeType="1"/>
          </p:cNvSpPr>
          <p:nvPr/>
        </p:nvSpPr>
        <p:spPr bwMode="auto">
          <a:xfrm flipH="1">
            <a:off x="1809751" y="2457450"/>
            <a:ext cx="829733" cy="47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493" name="Line 7"/>
          <p:cNvSpPr>
            <a:spLocks noChangeShapeType="1"/>
          </p:cNvSpPr>
          <p:nvPr/>
        </p:nvSpPr>
        <p:spPr bwMode="auto">
          <a:xfrm>
            <a:off x="2544234" y="2457450"/>
            <a:ext cx="2789767" cy="47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494" name="Line 16"/>
          <p:cNvSpPr>
            <a:spLocks noChangeShapeType="1"/>
          </p:cNvSpPr>
          <p:nvPr/>
        </p:nvSpPr>
        <p:spPr bwMode="auto">
          <a:xfrm>
            <a:off x="9072033" y="2636839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4418" y="4833939"/>
            <a:ext cx="9984316" cy="35877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1" lang="ru-RU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kumimoji="1" lang="ru-RU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Содержательная и критериальная  основа оценки  - планируемые результаты освоения ООП</a:t>
            </a:r>
          </a:p>
          <a:p>
            <a:pPr algn="ctr"/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" name="Rectangle 15"/>
          <p:cNvSpPr>
            <a:spLocks noGrp="1" noChangeArrowheads="1"/>
          </p:cNvSpPr>
          <p:nvPr>
            <p:ph idx="4294967295"/>
          </p:nvPr>
        </p:nvSpPr>
        <p:spPr>
          <a:xfrm>
            <a:off x="7584017" y="1160463"/>
            <a:ext cx="1775883" cy="34163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endParaRPr lang="ru-RU" sz="1800" b="1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7584017" y="1160463"/>
            <a:ext cx="1775883" cy="49859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Процедуры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контроля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idx="4294967295"/>
          </p:nvPr>
        </p:nvSpPr>
        <p:spPr>
          <a:xfrm>
            <a:off x="9745134" y="1160463"/>
            <a:ext cx="2063751" cy="34163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1800" b="1" dirty="0">
                <a:solidFill>
                  <a:srgbClr val="000000"/>
                </a:solidFill>
                <a:cs typeface="Arial" charset="0"/>
              </a:rPr>
              <a:t> ______ </a:t>
            </a:r>
            <a:r>
              <a:rPr lang="ru-RU" sz="1800" b="1" dirty="0" smtClean="0">
                <a:solidFill>
                  <a:srgbClr val="000000"/>
                </a:solidFill>
                <a:cs typeface="Arial" charset="0"/>
              </a:rPr>
              <a:t>_____  </a:t>
            </a:r>
            <a:endParaRPr lang="ru-RU" sz="1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9745134" y="1160463"/>
            <a:ext cx="2063751" cy="49859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Процедуры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поддержки</a:t>
            </a:r>
          </a:p>
        </p:txBody>
      </p:sp>
      <p:sp>
        <p:nvSpPr>
          <p:cNvPr id="276500" name="Line 20"/>
          <p:cNvSpPr>
            <a:spLocks noChangeShapeType="1"/>
          </p:cNvSpPr>
          <p:nvPr/>
        </p:nvSpPr>
        <p:spPr bwMode="auto">
          <a:xfrm flipV="1">
            <a:off x="7969252" y="1665289"/>
            <a:ext cx="334433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01" name="Line 21"/>
          <p:cNvSpPr>
            <a:spLocks noChangeShapeType="1"/>
          </p:cNvSpPr>
          <p:nvPr/>
        </p:nvSpPr>
        <p:spPr bwMode="auto">
          <a:xfrm flipV="1">
            <a:off x="7920567" y="1700214"/>
            <a:ext cx="2063751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idx="4294967295"/>
          </p:nvPr>
        </p:nvSpPr>
        <p:spPr>
          <a:xfrm>
            <a:off x="6288618" y="5373688"/>
            <a:ext cx="5615516" cy="71917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1800" b="1" dirty="0">
                <a:solidFill>
                  <a:srgbClr val="000000"/>
                </a:solidFill>
                <a:cs typeface="Arial" charset="0"/>
              </a:rPr>
              <a:t> ______ ________ _  </a:t>
            </a:r>
            <a:endParaRPr lang="ru-RU" sz="1800" b="1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000000"/>
                </a:solidFill>
                <a:cs typeface="Arial" charset="0"/>
              </a:rPr>
              <a:t>______</a:t>
            </a:r>
            <a:endParaRPr lang="ru-RU" sz="1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6288618" y="5373688"/>
            <a:ext cx="5615516" cy="720197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-достоверная информация при сборе данных;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-качественные КИМы ( обязательная стартовая диагностика);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-анализ индивидуальных профилей учащихся учителем</a:t>
            </a:r>
          </a:p>
        </p:txBody>
      </p:sp>
      <p:sp>
        <p:nvSpPr>
          <p:cNvPr id="276503" name="Line 23"/>
          <p:cNvSpPr>
            <a:spLocks noChangeShapeType="1"/>
          </p:cNvSpPr>
          <p:nvPr/>
        </p:nvSpPr>
        <p:spPr bwMode="auto">
          <a:xfrm>
            <a:off x="11472333" y="1700214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71434" y="1220788"/>
            <a:ext cx="3263900" cy="119221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Сбор данных</a:t>
            </a:r>
          </a:p>
        </p:txBody>
      </p:sp>
      <p:sp>
        <p:nvSpPr>
          <p:cNvPr id="2" name="Стрелка вправо 1"/>
          <p:cNvSpPr/>
          <p:nvPr/>
        </p:nvSpPr>
        <p:spPr>
          <a:xfrm rot="13465582">
            <a:off x="3581400" y="4467225"/>
            <a:ext cx="575733" cy="3429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8134007">
            <a:off x="7564967" y="4467225"/>
            <a:ext cx="575733" cy="3429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639998">
            <a:off x="7757584" y="2378075"/>
            <a:ext cx="575733" cy="3429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8882019">
            <a:off x="3510227" y="2400565"/>
            <a:ext cx="576263" cy="34078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27051" y="260350"/>
            <a:ext cx="10945283" cy="4000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Комплексный мониторинг показателей качества образования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04151" y="3046414"/>
            <a:ext cx="3263900" cy="1190625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Анализ показателей, выявление проблем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366684" y="4678364"/>
            <a:ext cx="3266016" cy="1190625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Разработка практических мер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14918" y="3046414"/>
            <a:ext cx="3263900" cy="1190625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Реализация практических мер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96301" y="1449388"/>
            <a:ext cx="2639484" cy="863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Анализ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96301" y="4724400"/>
            <a:ext cx="2639484" cy="865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Планирование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7534" y="4833938"/>
            <a:ext cx="2639484" cy="86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Организация      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12284" y="1520825"/>
            <a:ext cx="2639483" cy="86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Оценка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56667" y="3176589"/>
            <a:ext cx="2639484" cy="865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ОО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93160" t="9697" r="1818" b="27689"/>
          <a:stretch/>
        </p:blipFill>
        <p:spPr>
          <a:xfrm>
            <a:off x="11398699" y="-48148"/>
            <a:ext cx="803565" cy="69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31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6B42E-2525-42EF-AFFA-83A30F2769E9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328706" name="Picture 2" descr="C:\Users\Acer\Pictures\MP Navigator EX\2017_02_26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0557"/>
            <a:ext cx="11231880" cy="6408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3160" t="9697" r="1818" b="27689"/>
          <a:stretch/>
        </p:blipFill>
        <p:spPr>
          <a:xfrm>
            <a:off x="11398699" y="-48148"/>
            <a:ext cx="803565" cy="69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A0934-25A8-47B3-BFA1-5BBB136F6844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7" name="Picture 2" descr="C:\Users\Marina\Pictures\2908_2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899" y="1704065"/>
            <a:ext cx="1824203" cy="19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vgf.ru/Portals/0/Images/Proekty/2909_2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433" y="2004182"/>
            <a:ext cx="17281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\\Parovoz\covers_rekl\2910_100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704" y="2384486"/>
            <a:ext cx="182420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\\Parovoz\covers_rekl\2911_100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1179" y="3143631"/>
            <a:ext cx="1824203" cy="17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-192151" y="5178563"/>
            <a:ext cx="3599853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Педагогическая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 диагностика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935760" y="4896442"/>
            <a:ext cx="310060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Оценка 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метапредметных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 результатов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8152" y="1592472"/>
            <a:ext cx="1728192" cy="172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3095" y="2071240"/>
            <a:ext cx="1632181" cy="17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061" y="2658171"/>
            <a:ext cx="1632181" cy="143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62183" y="3287336"/>
            <a:ext cx="1680187" cy="162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7589140" y="4485926"/>
            <a:ext cx="310060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Итоговая оценка выпускника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140" y="1448777"/>
            <a:ext cx="1824203" cy="187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43" y="2384486"/>
            <a:ext cx="1894399" cy="180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31460" y="175065"/>
            <a:ext cx="891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Ресурсы </a:t>
            </a:r>
            <a:r>
              <a:rPr lang="ru-RU" sz="2400" b="1" noProof="0" dirty="0" smtClean="0">
                <a:solidFill>
                  <a:srgbClr val="002060"/>
                </a:solidFill>
                <a:latin typeface="Calibri"/>
              </a:rPr>
              <a:t>для организации </a:t>
            </a:r>
            <a:r>
              <a:rPr lang="ru-RU" sz="2400" b="1" noProof="0" dirty="0" err="1" smtClean="0">
                <a:solidFill>
                  <a:srgbClr val="002060"/>
                </a:solidFill>
                <a:latin typeface="Calibri"/>
              </a:rPr>
              <a:t>внутришкольной</a:t>
            </a:r>
            <a:r>
              <a:rPr lang="ru-RU" sz="2400" b="1" noProof="0" dirty="0" smtClean="0">
                <a:solidFill>
                  <a:srgbClr val="002060"/>
                </a:solidFill>
                <a:latin typeface="Calibri"/>
              </a:rPr>
              <a:t> системы </a:t>
            </a:r>
            <a:r>
              <a:rPr lang="ru-RU" sz="2400" b="1" noProof="0" dirty="0" err="1" smtClean="0">
                <a:solidFill>
                  <a:srgbClr val="002060"/>
                </a:solidFill>
                <a:latin typeface="Calibri"/>
              </a:rPr>
              <a:t>оценвиания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1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2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34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40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35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7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24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93160" t="9697" r="1818" b="27689"/>
          <a:stretch/>
        </p:blipFill>
        <p:spPr>
          <a:xfrm>
            <a:off x="11417623" y="1"/>
            <a:ext cx="803565" cy="6790920"/>
          </a:xfrm>
          <a:prstGeom prst="rect">
            <a:avLst/>
          </a:prstGeom>
        </p:spPr>
      </p:pic>
      <p:grpSp>
        <p:nvGrpSpPr>
          <p:cNvPr id="2" name="Группа 6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/>
          <a:srcRect l="31432" t="34953" r="31646" b="31022"/>
          <a:stretch/>
        </p:blipFill>
        <p:spPr>
          <a:xfrm>
            <a:off x="5502402" y="1019005"/>
            <a:ext cx="5779008" cy="3328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26720" y="1578327"/>
            <a:ext cx="55321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ариативность содержания образовательных программ начального общего образования, возможность формирования программ начального общего образования различного уровня сложности и направленности с учётом образовательных потребностей и способностей обучающихся.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Развитие представлений обучающихся о высоком уровне научно-технологического развития страны, овладение ими современными технологическими средствами в ходе обучения и в повседневной жизни, формирование у обучающихся культуры пользования информационно-коммуникативными технологиями (далее ИКТ), расширение возможностей индивидуального развития обучающихся посредством реализации индивидуальных учебных планов.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Заголовок 3"/>
          <p:cNvSpPr>
            <a:spLocks noGrp="1"/>
          </p:cNvSpPr>
          <p:nvPr>
            <p:ph type="title"/>
          </p:nvPr>
        </p:nvSpPr>
        <p:spPr>
          <a:xfrm>
            <a:off x="807720" y="847462"/>
            <a:ext cx="10515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I.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Общие положения</a:t>
            </a:r>
            <a:endParaRPr lang="ru-RU" sz="2400" b="1" i="0" dirty="0"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4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ts val="2100"/>
              </a:lnSpc>
              <a:defRPr/>
            </a:pPr>
            <a:endParaRPr lang="ru-RU" sz="2000" b="1" dirty="0" err="1">
              <a:solidFill>
                <a:schemeClr val="bg1"/>
              </a:solidFill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5364" name="Текст 2"/>
          <p:cNvSpPr>
            <a:spLocks noGrp="1"/>
          </p:cNvSpPr>
          <p:nvPr>
            <p:ph type="body" sz="quarter" idx="13"/>
          </p:nvPr>
        </p:nvSpPr>
        <p:spPr>
          <a:xfrm>
            <a:off x="334963" y="6453190"/>
            <a:ext cx="11518900" cy="288925"/>
          </a:xfrm>
        </p:spPr>
        <p:txBody>
          <a:bodyPr/>
          <a:lstStyle/>
          <a:p>
            <a:pPr marL="0" indent="0" eaLnBrk="1" hangingPunct="1"/>
            <a:r>
              <a:rPr lang="en-US" sz="1200" dirty="0" smtClean="0">
                <a:solidFill>
                  <a:srgbClr val="2F2F2F"/>
                </a:solidFill>
                <a:latin typeface="Times New Roman" pitchFamily="18" charset="0"/>
                <a:cs typeface="Times New Roman" pitchFamily="18" charset="0"/>
              </a:rPr>
              <a:t>www.rosuchebnik.ru</a:t>
            </a:r>
            <a:endParaRPr lang="ru-RU" sz="1200" dirty="0" smtClean="0">
              <a:solidFill>
                <a:srgbClr val="2F2F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Заголовок 3"/>
          <p:cNvSpPr>
            <a:spLocks noGrp="1"/>
          </p:cNvSpPr>
          <p:nvPr>
            <p:ph type="title"/>
          </p:nvPr>
        </p:nvSpPr>
        <p:spPr bwMode="auto">
          <a:xfrm>
            <a:off x="334963" y="260350"/>
            <a:ext cx="1151890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ОРГАНИЗАЦИЯ ВНУТРИШКОЛЬНОЙ СИСТЕМЫ КОНТРОЛЯ И ОЦЕНИВАНИЯ  </a:t>
            </a:r>
          </a:p>
        </p:txBody>
      </p:sp>
      <p:sp>
        <p:nvSpPr>
          <p:cNvPr id="15373" name="Содержимое 2"/>
          <p:cNvSpPr txBox="1">
            <a:spLocks/>
          </p:cNvSpPr>
          <p:nvPr/>
        </p:nvSpPr>
        <p:spPr bwMode="auto">
          <a:xfrm>
            <a:off x="1847851" y="3933827"/>
            <a:ext cx="93614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2D3494"/>
              </a:buClr>
              <a:buFont typeface="Arial" charset="0"/>
              <a:buNone/>
            </a:pPr>
            <a:r>
              <a:rPr lang="ru-RU" dirty="0" err="1">
                <a:solidFill>
                  <a:srgbClr val="2F2F2F"/>
                </a:solidFill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dirty="0">
                <a:solidFill>
                  <a:srgbClr val="2F2F2F"/>
                </a:solidFill>
                <a:latin typeface="Times New Roman" pitchFamily="18" charset="0"/>
                <a:cs typeface="Times New Roman" pitchFamily="18" charset="0"/>
              </a:rPr>
              <a:t> проверочные работы, оценивающие достижение планируемых результатов обучения по пяти разделам «Числа и величины», «Действия с числами и величинами», «Текстовые задачи и алгоритмы», «Пространственные представления и геометрические фигуры», «Работы с данными»,  содержат задания базового, повышенного и высокого уровней. </a:t>
            </a:r>
            <a:endParaRPr lang="ru-RU" dirty="0">
              <a:solidFill>
                <a:srgbClr val="2F2F2F"/>
              </a:solidFill>
              <a:latin typeface="Calibri" pitchFamily="34" charset="0"/>
            </a:endParaRPr>
          </a:p>
        </p:txBody>
      </p:sp>
      <p:sp>
        <p:nvSpPr>
          <p:cNvPr id="15374" name="Содержимое 2"/>
          <p:cNvSpPr txBox="1">
            <a:spLocks/>
          </p:cNvSpPr>
          <p:nvPr/>
        </p:nvSpPr>
        <p:spPr bwMode="auto">
          <a:xfrm>
            <a:off x="1847851" y="5300665"/>
            <a:ext cx="9288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2D3494"/>
              </a:buClr>
              <a:buFont typeface="Arial" charset="0"/>
              <a:buNone/>
            </a:pPr>
            <a:r>
              <a:rPr lang="ru-RU" dirty="0">
                <a:solidFill>
                  <a:srgbClr val="2F2F2F"/>
                </a:solidFill>
                <a:latin typeface="Times New Roman" pitchFamily="18" charset="0"/>
                <a:cs typeface="Times New Roman" pitchFamily="18" charset="0"/>
              </a:rPr>
              <a:t>Кодификатор планируемых результатов, представленный в каждом пособии, позволяет оценить уровень усвоения того или иного раздела курса математики. </a:t>
            </a:r>
            <a:endParaRPr lang="ru-RU" dirty="0">
              <a:solidFill>
                <a:srgbClr val="2F2F2F"/>
              </a:solidFill>
              <a:latin typeface="Calibri" pitchFamily="34" charset="0"/>
            </a:endParaRPr>
          </a:p>
        </p:txBody>
      </p:sp>
      <p:grpSp>
        <p:nvGrpSpPr>
          <p:cNvPr id="15375" name="Группа 52"/>
          <p:cNvGrpSpPr>
            <a:grpSpLocks/>
          </p:cNvGrpSpPr>
          <p:nvPr/>
        </p:nvGrpSpPr>
        <p:grpSpPr bwMode="auto">
          <a:xfrm>
            <a:off x="407989" y="3933825"/>
            <a:ext cx="647700" cy="863600"/>
            <a:chOff x="428626" y="3124200"/>
            <a:chExt cx="545728" cy="705994"/>
          </a:xfrm>
        </p:grpSpPr>
        <p:sp>
          <p:nvSpPr>
            <p:cNvPr id="67" name="Rectangle 175"/>
            <p:cNvSpPr>
              <a:spLocks noChangeArrowheads="1"/>
            </p:cNvSpPr>
            <p:nvPr/>
          </p:nvSpPr>
          <p:spPr bwMode="auto">
            <a:xfrm>
              <a:off x="428626" y="3176111"/>
              <a:ext cx="545728" cy="654083"/>
            </a:xfrm>
            <a:prstGeom prst="rect">
              <a:avLst/>
            </a:prstGeom>
            <a:solidFill>
              <a:srgbClr val="005CAB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68" name="Freeform 176"/>
            <p:cNvSpPr>
              <a:spLocks/>
            </p:cNvSpPr>
            <p:nvPr/>
          </p:nvSpPr>
          <p:spPr bwMode="auto">
            <a:xfrm>
              <a:off x="544994" y="3124200"/>
              <a:ext cx="310316" cy="172606"/>
            </a:xfrm>
            <a:custGeom>
              <a:avLst/>
              <a:gdLst/>
              <a:ahLst/>
              <a:cxnLst>
                <a:cxn ang="0">
                  <a:pos x="178" y="64"/>
                </a:cxn>
                <a:cxn ang="0">
                  <a:pos x="144" y="98"/>
                </a:cxn>
                <a:cxn ang="0">
                  <a:pos x="34" y="98"/>
                </a:cxn>
                <a:cxn ang="0">
                  <a:pos x="0" y="64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144" y="0"/>
                </a:cxn>
                <a:cxn ang="0">
                  <a:pos x="178" y="34"/>
                </a:cxn>
                <a:cxn ang="0">
                  <a:pos x="178" y="64"/>
                </a:cxn>
              </a:cxnLst>
              <a:rect l="0" t="0" r="r" b="b"/>
              <a:pathLst>
                <a:path w="178" h="98">
                  <a:moveTo>
                    <a:pt x="178" y="64"/>
                  </a:moveTo>
                  <a:cubicBezTo>
                    <a:pt x="178" y="83"/>
                    <a:pt x="163" y="98"/>
                    <a:pt x="14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15" y="98"/>
                    <a:pt x="0" y="83"/>
                    <a:pt x="0" y="6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3" y="0"/>
                    <a:pt x="178" y="15"/>
                    <a:pt x="178" y="34"/>
                  </a:cubicBezTo>
                  <a:lnTo>
                    <a:pt x="178" y="64"/>
                  </a:lnTo>
                  <a:close/>
                </a:path>
              </a:pathLst>
            </a:custGeom>
            <a:solidFill>
              <a:srgbClr val="005CAB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69" name="Freeform 177"/>
            <p:cNvSpPr>
              <a:spLocks/>
            </p:cNvSpPr>
            <p:nvPr/>
          </p:nvSpPr>
          <p:spPr bwMode="auto">
            <a:xfrm>
              <a:off x="486141" y="3229321"/>
              <a:ext cx="430697" cy="541175"/>
            </a:xfrm>
            <a:custGeom>
              <a:avLst/>
              <a:gdLst/>
              <a:ahLst/>
              <a:cxnLst>
                <a:cxn ang="0">
                  <a:pos x="211" y="179"/>
                </a:cxn>
                <a:cxn ang="0">
                  <a:pos x="211" y="0"/>
                </a:cxn>
                <a:cxn ang="0">
                  <a:pos x="0" y="0"/>
                </a:cxn>
                <a:cxn ang="0">
                  <a:pos x="0" y="263"/>
                </a:cxn>
                <a:cxn ang="0">
                  <a:pos x="126" y="263"/>
                </a:cxn>
                <a:cxn ang="0">
                  <a:pos x="126" y="179"/>
                </a:cxn>
                <a:cxn ang="0">
                  <a:pos x="211" y="179"/>
                </a:cxn>
              </a:cxnLst>
              <a:rect l="0" t="0" r="r" b="b"/>
              <a:pathLst>
                <a:path w="211" h="263">
                  <a:moveTo>
                    <a:pt x="211" y="179"/>
                  </a:moveTo>
                  <a:lnTo>
                    <a:pt x="211" y="0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126" y="263"/>
                  </a:lnTo>
                  <a:lnTo>
                    <a:pt x="126" y="179"/>
                  </a:lnTo>
                  <a:lnTo>
                    <a:pt x="211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0" name="Freeform 178"/>
            <p:cNvSpPr>
              <a:spLocks/>
            </p:cNvSpPr>
            <p:nvPr/>
          </p:nvSpPr>
          <p:spPr bwMode="auto">
            <a:xfrm>
              <a:off x="772381" y="3623847"/>
              <a:ext cx="144457" cy="146649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0" y="0"/>
                </a:cxn>
                <a:cxn ang="0">
                  <a:pos x="71" y="0"/>
                </a:cxn>
                <a:cxn ang="0">
                  <a:pos x="0" y="71"/>
                </a:cxn>
              </a:cxnLst>
              <a:rect l="0" t="0" r="r" b="b"/>
              <a:pathLst>
                <a:path w="71" h="71">
                  <a:moveTo>
                    <a:pt x="0" y="71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1" name="Oval 179"/>
            <p:cNvSpPr>
              <a:spLocks noChangeArrowheads="1"/>
            </p:cNvSpPr>
            <p:nvPr/>
          </p:nvSpPr>
          <p:spPr bwMode="auto">
            <a:xfrm>
              <a:off x="677414" y="3155347"/>
              <a:ext cx="48152" cy="493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2" name="Freeform 180"/>
            <p:cNvSpPr>
              <a:spLocks/>
            </p:cNvSpPr>
            <p:nvPr/>
          </p:nvSpPr>
          <p:spPr bwMode="auto">
            <a:xfrm>
              <a:off x="536969" y="3334441"/>
              <a:ext cx="329042" cy="28551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80" y="0"/>
                </a:cxn>
                <a:cxn ang="0">
                  <a:pos x="188" y="8"/>
                </a:cxn>
                <a:cxn ang="0">
                  <a:pos x="188" y="8"/>
                </a:cxn>
                <a:cxn ang="0">
                  <a:pos x="180" y="16"/>
                </a:cxn>
                <a:cxn ang="0">
                  <a:pos x="180" y="16"/>
                </a:cxn>
                <a:cxn ang="0">
                  <a:pos x="8" y="16"/>
                </a:cxn>
              </a:cxnLst>
              <a:rect l="0" t="0" r="r" b="b"/>
              <a:pathLst>
                <a:path w="188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5" y="0"/>
                    <a:pt x="188" y="4"/>
                    <a:pt x="188" y="8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88" y="12"/>
                    <a:pt x="185" y="16"/>
                    <a:pt x="180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</a:path>
              </a:pathLst>
            </a:custGeom>
            <a:solidFill>
              <a:srgbClr val="005CAB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3" name="Freeform 181"/>
            <p:cNvSpPr>
              <a:spLocks/>
            </p:cNvSpPr>
            <p:nvPr/>
          </p:nvSpPr>
          <p:spPr bwMode="auto">
            <a:xfrm>
              <a:off x="536969" y="3408415"/>
              <a:ext cx="329042" cy="28551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80" y="0"/>
                </a:cxn>
                <a:cxn ang="0">
                  <a:pos x="188" y="8"/>
                </a:cxn>
                <a:cxn ang="0">
                  <a:pos x="188" y="8"/>
                </a:cxn>
                <a:cxn ang="0">
                  <a:pos x="180" y="16"/>
                </a:cxn>
                <a:cxn ang="0">
                  <a:pos x="180" y="16"/>
                </a:cxn>
                <a:cxn ang="0">
                  <a:pos x="8" y="16"/>
                </a:cxn>
              </a:cxnLst>
              <a:rect l="0" t="0" r="r" b="b"/>
              <a:pathLst>
                <a:path w="188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5" y="0"/>
                    <a:pt x="188" y="4"/>
                    <a:pt x="188" y="8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88" y="12"/>
                    <a:pt x="185" y="16"/>
                    <a:pt x="180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</a:path>
              </a:pathLst>
            </a:custGeom>
            <a:solidFill>
              <a:srgbClr val="005CAB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4" name="Freeform 182"/>
            <p:cNvSpPr>
              <a:spLocks/>
            </p:cNvSpPr>
            <p:nvPr/>
          </p:nvSpPr>
          <p:spPr bwMode="auto">
            <a:xfrm>
              <a:off x="536969" y="3482388"/>
              <a:ext cx="329042" cy="28551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80" y="0"/>
                </a:cxn>
                <a:cxn ang="0">
                  <a:pos x="188" y="8"/>
                </a:cxn>
                <a:cxn ang="0">
                  <a:pos x="188" y="8"/>
                </a:cxn>
                <a:cxn ang="0">
                  <a:pos x="180" y="16"/>
                </a:cxn>
                <a:cxn ang="0">
                  <a:pos x="180" y="16"/>
                </a:cxn>
                <a:cxn ang="0">
                  <a:pos x="8" y="16"/>
                </a:cxn>
              </a:cxnLst>
              <a:rect l="0" t="0" r="r" b="b"/>
              <a:pathLst>
                <a:path w="188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5" y="0"/>
                    <a:pt x="188" y="4"/>
                    <a:pt x="188" y="8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88" y="12"/>
                    <a:pt x="185" y="16"/>
                    <a:pt x="180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</a:path>
              </a:pathLst>
            </a:custGeom>
            <a:solidFill>
              <a:srgbClr val="005CAB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" name="Группа 74"/>
          <p:cNvGrpSpPr/>
          <p:nvPr/>
        </p:nvGrpSpPr>
        <p:grpSpPr>
          <a:xfrm>
            <a:off x="1415480" y="4077074"/>
            <a:ext cx="281877" cy="198599"/>
            <a:chOff x="8686801" y="3826120"/>
            <a:chExt cx="385397" cy="372208"/>
          </a:xfrm>
          <a:solidFill>
            <a:srgbClr val="005CAB"/>
          </a:solidFill>
        </p:grpSpPr>
        <p:sp>
          <p:nvSpPr>
            <p:cNvPr id="76" name="Freeform 62"/>
            <p:cNvSpPr>
              <a:spLocks/>
            </p:cNvSpPr>
            <p:nvPr/>
          </p:nvSpPr>
          <p:spPr bwMode="auto">
            <a:xfrm>
              <a:off x="8864113" y="3826120"/>
              <a:ext cx="208085" cy="372208"/>
            </a:xfrm>
            <a:custGeom>
              <a:avLst/>
              <a:gdLst>
                <a:gd name="T0" fmla="*/ 37 w 142"/>
                <a:gd name="T1" fmla="*/ 0 h 254"/>
                <a:gd name="T2" fmla="*/ 0 w 142"/>
                <a:gd name="T3" fmla="*/ 0 h 254"/>
                <a:gd name="T4" fmla="*/ 104 w 142"/>
                <a:gd name="T5" fmla="*/ 127 h 254"/>
                <a:gd name="T6" fmla="*/ 0 w 142"/>
                <a:gd name="T7" fmla="*/ 254 h 254"/>
                <a:gd name="T8" fmla="*/ 37 w 142"/>
                <a:gd name="T9" fmla="*/ 254 h 254"/>
                <a:gd name="T10" fmla="*/ 142 w 142"/>
                <a:gd name="T11" fmla="*/ 127 h 254"/>
                <a:gd name="T12" fmla="*/ 37 w 142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54">
                  <a:moveTo>
                    <a:pt x="37" y="0"/>
                  </a:moveTo>
                  <a:lnTo>
                    <a:pt x="0" y="0"/>
                  </a:lnTo>
                  <a:lnTo>
                    <a:pt x="104" y="127"/>
                  </a:lnTo>
                  <a:lnTo>
                    <a:pt x="0" y="254"/>
                  </a:lnTo>
                  <a:lnTo>
                    <a:pt x="37" y="254"/>
                  </a:lnTo>
                  <a:lnTo>
                    <a:pt x="142" y="127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84406" tIns="42203" rIns="84406" bIns="42203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62">
                <a:latin typeface="+mn-lt"/>
                <a:cs typeface="+mn-cs"/>
              </a:endParaRPr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8686801" y="3826120"/>
              <a:ext cx="208085" cy="372208"/>
            </a:xfrm>
            <a:custGeom>
              <a:avLst/>
              <a:gdLst>
                <a:gd name="T0" fmla="*/ 38 w 142"/>
                <a:gd name="T1" fmla="*/ 0 h 254"/>
                <a:gd name="T2" fmla="*/ 0 w 142"/>
                <a:gd name="T3" fmla="*/ 0 h 254"/>
                <a:gd name="T4" fmla="*/ 104 w 142"/>
                <a:gd name="T5" fmla="*/ 127 h 254"/>
                <a:gd name="T6" fmla="*/ 0 w 142"/>
                <a:gd name="T7" fmla="*/ 254 h 254"/>
                <a:gd name="T8" fmla="*/ 38 w 142"/>
                <a:gd name="T9" fmla="*/ 254 h 254"/>
                <a:gd name="T10" fmla="*/ 142 w 142"/>
                <a:gd name="T11" fmla="*/ 127 h 254"/>
                <a:gd name="T12" fmla="*/ 38 w 142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54">
                  <a:moveTo>
                    <a:pt x="38" y="0"/>
                  </a:moveTo>
                  <a:lnTo>
                    <a:pt x="0" y="0"/>
                  </a:lnTo>
                  <a:lnTo>
                    <a:pt x="104" y="127"/>
                  </a:lnTo>
                  <a:lnTo>
                    <a:pt x="0" y="254"/>
                  </a:lnTo>
                  <a:lnTo>
                    <a:pt x="38" y="254"/>
                  </a:lnTo>
                  <a:lnTo>
                    <a:pt x="142" y="127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84406" tIns="42203" rIns="84406" bIns="42203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62">
                <a:latin typeface="+mn-lt"/>
                <a:cs typeface="+mn-cs"/>
              </a:endParaRPr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8774724" y="3826120"/>
              <a:ext cx="208085" cy="372208"/>
            </a:xfrm>
            <a:custGeom>
              <a:avLst/>
              <a:gdLst>
                <a:gd name="T0" fmla="*/ 38 w 142"/>
                <a:gd name="T1" fmla="*/ 0 h 254"/>
                <a:gd name="T2" fmla="*/ 0 w 142"/>
                <a:gd name="T3" fmla="*/ 0 h 254"/>
                <a:gd name="T4" fmla="*/ 105 w 142"/>
                <a:gd name="T5" fmla="*/ 127 h 254"/>
                <a:gd name="T6" fmla="*/ 0 w 142"/>
                <a:gd name="T7" fmla="*/ 254 h 254"/>
                <a:gd name="T8" fmla="*/ 38 w 142"/>
                <a:gd name="T9" fmla="*/ 254 h 254"/>
                <a:gd name="T10" fmla="*/ 142 w 142"/>
                <a:gd name="T11" fmla="*/ 127 h 254"/>
                <a:gd name="T12" fmla="*/ 38 w 142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54">
                  <a:moveTo>
                    <a:pt x="38" y="0"/>
                  </a:moveTo>
                  <a:lnTo>
                    <a:pt x="0" y="0"/>
                  </a:lnTo>
                  <a:lnTo>
                    <a:pt x="105" y="127"/>
                  </a:lnTo>
                  <a:lnTo>
                    <a:pt x="0" y="254"/>
                  </a:lnTo>
                  <a:lnTo>
                    <a:pt x="38" y="254"/>
                  </a:lnTo>
                  <a:lnTo>
                    <a:pt x="142" y="127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84406" tIns="42203" rIns="84406" bIns="42203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62">
                <a:latin typeface="+mn-lt"/>
                <a:cs typeface="+mn-cs"/>
              </a:endParaRPr>
            </a:p>
          </p:txBody>
        </p:sp>
      </p:grpSp>
      <p:grpSp>
        <p:nvGrpSpPr>
          <p:cNvPr id="4" name="Группа 79"/>
          <p:cNvGrpSpPr/>
          <p:nvPr/>
        </p:nvGrpSpPr>
        <p:grpSpPr>
          <a:xfrm>
            <a:off x="1343472" y="5373218"/>
            <a:ext cx="281877" cy="198599"/>
            <a:chOff x="8686801" y="3826120"/>
            <a:chExt cx="385397" cy="372208"/>
          </a:xfrm>
          <a:solidFill>
            <a:srgbClr val="005CAB"/>
          </a:solidFill>
        </p:grpSpPr>
        <p:sp>
          <p:nvSpPr>
            <p:cNvPr id="81" name="Freeform 62"/>
            <p:cNvSpPr>
              <a:spLocks/>
            </p:cNvSpPr>
            <p:nvPr/>
          </p:nvSpPr>
          <p:spPr bwMode="auto">
            <a:xfrm>
              <a:off x="8864113" y="3826120"/>
              <a:ext cx="208085" cy="372208"/>
            </a:xfrm>
            <a:custGeom>
              <a:avLst/>
              <a:gdLst>
                <a:gd name="T0" fmla="*/ 37 w 142"/>
                <a:gd name="T1" fmla="*/ 0 h 254"/>
                <a:gd name="T2" fmla="*/ 0 w 142"/>
                <a:gd name="T3" fmla="*/ 0 h 254"/>
                <a:gd name="T4" fmla="*/ 104 w 142"/>
                <a:gd name="T5" fmla="*/ 127 h 254"/>
                <a:gd name="T6" fmla="*/ 0 w 142"/>
                <a:gd name="T7" fmla="*/ 254 h 254"/>
                <a:gd name="T8" fmla="*/ 37 w 142"/>
                <a:gd name="T9" fmla="*/ 254 h 254"/>
                <a:gd name="T10" fmla="*/ 142 w 142"/>
                <a:gd name="T11" fmla="*/ 127 h 254"/>
                <a:gd name="T12" fmla="*/ 37 w 142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54">
                  <a:moveTo>
                    <a:pt x="37" y="0"/>
                  </a:moveTo>
                  <a:lnTo>
                    <a:pt x="0" y="0"/>
                  </a:lnTo>
                  <a:lnTo>
                    <a:pt x="104" y="127"/>
                  </a:lnTo>
                  <a:lnTo>
                    <a:pt x="0" y="254"/>
                  </a:lnTo>
                  <a:lnTo>
                    <a:pt x="37" y="254"/>
                  </a:lnTo>
                  <a:lnTo>
                    <a:pt x="142" y="127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84406" tIns="42203" rIns="84406" bIns="42203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62">
                <a:latin typeface="+mn-lt"/>
                <a:cs typeface="+mn-cs"/>
              </a:endParaRPr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8686801" y="3826120"/>
              <a:ext cx="208085" cy="372208"/>
            </a:xfrm>
            <a:custGeom>
              <a:avLst/>
              <a:gdLst>
                <a:gd name="T0" fmla="*/ 38 w 142"/>
                <a:gd name="T1" fmla="*/ 0 h 254"/>
                <a:gd name="T2" fmla="*/ 0 w 142"/>
                <a:gd name="T3" fmla="*/ 0 h 254"/>
                <a:gd name="T4" fmla="*/ 104 w 142"/>
                <a:gd name="T5" fmla="*/ 127 h 254"/>
                <a:gd name="T6" fmla="*/ 0 w 142"/>
                <a:gd name="T7" fmla="*/ 254 h 254"/>
                <a:gd name="T8" fmla="*/ 38 w 142"/>
                <a:gd name="T9" fmla="*/ 254 h 254"/>
                <a:gd name="T10" fmla="*/ 142 w 142"/>
                <a:gd name="T11" fmla="*/ 127 h 254"/>
                <a:gd name="T12" fmla="*/ 38 w 142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54">
                  <a:moveTo>
                    <a:pt x="38" y="0"/>
                  </a:moveTo>
                  <a:lnTo>
                    <a:pt x="0" y="0"/>
                  </a:lnTo>
                  <a:lnTo>
                    <a:pt x="104" y="127"/>
                  </a:lnTo>
                  <a:lnTo>
                    <a:pt x="0" y="254"/>
                  </a:lnTo>
                  <a:lnTo>
                    <a:pt x="38" y="254"/>
                  </a:lnTo>
                  <a:lnTo>
                    <a:pt x="142" y="127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84406" tIns="42203" rIns="84406" bIns="42203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62">
                <a:latin typeface="+mn-lt"/>
                <a:cs typeface="+mn-cs"/>
              </a:endParaRPr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8774724" y="3826120"/>
              <a:ext cx="208085" cy="372208"/>
            </a:xfrm>
            <a:custGeom>
              <a:avLst/>
              <a:gdLst>
                <a:gd name="T0" fmla="*/ 38 w 142"/>
                <a:gd name="T1" fmla="*/ 0 h 254"/>
                <a:gd name="T2" fmla="*/ 0 w 142"/>
                <a:gd name="T3" fmla="*/ 0 h 254"/>
                <a:gd name="T4" fmla="*/ 105 w 142"/>
                <a:gd name="T5" fmla="*/ 127 h 254"/>
                <a:gd name="T6" fmla="*/ 0 w 142"/>
                <a:gd name="T7" fmla="*/ 254 h 254"/>
                <a:gd name="T8" fmla="*/ 38 w 142"/>
                <a:gd name="T9" fmla="*/ 254 h 254"/>
                <a:gd name="T10" fmla="*/ 142 w 142"/>
                <a:gd name="T11" fmla="*/ 127 h 254"/>
                <a:gd name="T12" fmla="*/ 38 w 142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54">
                  <a:moveTo>
                    <a:pt x="38" y="0"/>
                  </a:moveTo>
                  <a:lnTo>
                    <a:pt x="0" y="0"/>
                  </a:lnTo>
                  <a:lnTo>
                    <a:pt x="105" y="127"/>
                  </a:lnTo>
                  <a:lnTo>
                    <a:pt x="0" y="254"/>
                  </a:lnTo>
                  <a:lnTo>
                    <a:pt x="38" y="254"/>
                  </a:lnTo>
                  <a:lnTo>
                    <a:pt x="142" y="127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84406" tIns="42203" rIns="84406" bIns="42203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62">
                <a:latin typeface="+mn-lt"/>
                <a:cs typeface="+mn-cs"/>
              </a:endParaRPr>
            </a:p>
          </p:txBody>
        </p:sp>
      </p:grpSp>
      <p:pic>
        <p:nvPicPr>
          <p:cNvPr id="15378" name="Picture 3" descr="K:\_for all\Ордынкина\739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39" y="1060737"/>
            <a:ext cx="2196207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4" descr="K:\_for all\Ордынкина\739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77" y="1542388"/>
            <a:ext cx="219172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5" descr="K:\_for all\Ордынкина\739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" y="1160749"/>
            <a:ext cx="2136064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Содержимое 2"/>
          <p:cNvSpPr txBox="1">
            <a:spLocks/>
          </p:cNvSpPr>
          <p:nvPr/>
        </p:nvSpPr>
        <p:spPr bwMode="auto">
          <a:xfrm>
            <a:off x="5039883" y="3023765"/>
            <a:ext cx="3312368" cy="100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2D3494"/>
              </a:buClr>
              <a:buFont typeface="Arial" charset="0"/>
              <a:buNone/>
            </a:pPr>
            <a:r>
              <a:rPr lang="ru-RU" sz="1600" b="1" dirty="0" smtClean="0">
                <a:solidFill>
                  <a:srgbClr val="2F2F2F"/>
                </a:solidFill>
                <a:latin typeface="Calibri" pitchFamily="34" charset="0"/>
              </a:rPr>
              <a:t>Авторы: </a:t>
            </a:r>
          </a:p>
          <a:p>
            <a:pPr algn="just" eaLnBrk="1" hangingPunct="1">
              <a:buClr>
                <a:srgbClr val="2D3494"/>
              </a:buClr>
              <a:buFont typeface="Arial" charset="0"/>
              <a:buNone/>
            </a:pPr>
            <a:r>
              <a:rPr lang="ru-RU" sz="1600" b="1" dirty="0" err="1" smtClean="0">
                <a:solidFill>
                  <a:srgbClr val="2F2F2F"/>
                </a:solidFill>
                <a:latin typeface="Calibri" pitchFamily="34" charset="0"/>
              </a:rPr>
              <a:t>О.А.Рыдзе</a:t>
            </a:r>
            <a:r>
              <a:rPr lang="ru-RU" sz="1600" b="1" dirty="0" smtClean="0">
                <a:solidFill>
                  <a:srgbClr val="2F2F2F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2F2F2F"/>
                </a:solidFill>
                <a:latin typeface="Calibri" pitchFamily="34" charset="0"/>
              </a:rPr>
              <a:t>К.А.Краснянская</a:t>
            </a:r>
            <a:endParaRPr lang="ru-RU" sz="1600" b="1" dirty="0">
              <a:solidFill>
                <a:srgbClr val="2F2F2F"/>
              </a:solidFill>
              <a:latin typeface="Calibri" pitchFamily="34" charset="0"/>
            </a:endParaRPr>
          </a:p>
        </p:txBody>
      </p:sp>
      <p:pic>
        <p:nvPicPr>
          <p:cNvPr id="37" name="Picture 23" descr="C:\Users\karaseva.ny\Downloads\7754_cov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95" y="1060737"/>
            <a:ext cx="2111373" cy="205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2" descr="C:\Users\karaseva.ny\Downloads\7426_cove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58" y="1719423"/>
            <a:ext cx="1968219" cy="191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4319803" y="3218815"/>
            <a:ext cx="240027" cy="6492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6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7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8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50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56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57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2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3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36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ts val="2100"/>
              </a:lnSpc>
              <a:defRPr/>
            </a:pPr>
            <a:endParaRPr lang="ru-RU" sz="2000" b="1" dirty="0" err="1">
              <a:solidFill>
                <a:schemeClr val="bg1"/>
              </a:solidFill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6388" name="Текст 2"/>
          <p:cNvSpPr>
            <a:spLocks noGrp="1"/>
          </p:cNvSpPr>
          <p:nvPr>
            <p:ph type="body" sz="quarter" idx="13"/>
          </p:nvPr>
        </p:nvSpPr>
        <p:spPr>
          <a:xfrm>
            <a:off x="334963" y="6453190"/>
            <a:ext cx="11518900" cy="288925"/>
          </a:xfrm>
        </p:spPr>
        <p:txBody>
          <a:bodyPr/>
          <a:lstStyle/>
          <a:p>
            <a:pPr marL="0" indent="0" eaLnBrk="1" hangingPunct="1"/>
            <a:r>
              <a:rPr lang="en-US" sz="1200" smtClean="0">
                <a:solidFill>
                  <a:srgbClr val="2F2F2F"/>
                </a:solidFill>
                <a:latin typeface="Times New Roman" pitchFamily="18" charset="0"/>
                <a:cs typeface="Times New Roman" pitchFamily="18" charset="0"/>
              </a:rPr>
              <a:t>www.rosuchebnik.ru</a:t>
            </a:r>
            <a:endParaRPr lang="ru-RU" sz="1200" smtClean="0">
              <a:solidFill>
                <a:srgbClr val="2F2F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Заголовок 3"/>
          <p:cNvSpPr>
            <a:spLocks noGrp="1"/>
          </p:cNvSpPr>
          <p:nvPr>
            <p:ph type="title"/>
          </p:nvPr>
        </p:nvSpPr>
        <p:spPr bwMode="auto">
          <a:xfrm>
            <a:off x="334963" y="260350"/>
            <a:ext cx="1151890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ОРГАНИЗАЦИЯ ВНУТРИШКОЛЬНОЙ СИСТЕМЫ КОНТРОЛЯ И ОЦЕНИВАНИЯ  </a:t>
            </a:r>
          </a:p>
        </p:txBody>
      </p:sp>
      <p:sp>
        <p:nvSpPr>
          <p:cNvPr id="16390" name="Содержимое 2"/>
          <p:cNvSpPr txBox="1">
            <a:spLocks/>
          </p:cNvSpPr>
          <p:nvPr/>
        </p:nvSpPr>
        <p:spPr bwMode="auto">
          <a:xfrm>
            <a:off x="1487490" y="1125540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2D3494"/>
              </a:buClr>
              <a:buFont typeface="Arial" charset="0"/>
              <a:buNone/>
            </a:pPr>
            <a:endParaRPr lang="ru-RU" b="1">
              <a:solidFill>
                <a:srgbClr val="005CAB"/>
              </a:solidFill>
              <a:latin typeface="Calibri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2D3494"/>
              </a:buClr>
              <a:buFont typeface="Arial" charset="0"/>
              <a:buNone/>
            </a:pPr>
            <a:r>
              <a:rPr lang="ru-RU">
                <a:solidFill>
                  <a:srgbClr val="2F2F2F"/>
                </a:solidFill>
                <a:latin typeface="Calibri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  <a:buClr>
                <a:srgbClr val="2D3494"/>
              </a:buClr>
              <a:buFont typeface="Arial" charset="0"/>
              <a:buNone/>
            </a:pPr>
            <a:endParaRPr lang="ru-RU">
              <a:solidFill>
                <a:srgbClr val="2F2F2F"/>
              </a:solidFill>
              <a:latin typeface="Calibri" pitchFamily="34" charset="0"/>
            </a:endParaRPr>
          </a:p>
        </p:txBody>
      </p:sp>
      <p:sp>
        <p:nvSpPr>
          <p:cNvPr id="16391" name="Содержимое 2"/>
          <p:cNvSpPr txBox="1">
            <a:spLocks/>
          </p:cNvSpPr>
          <p:nvPr/>
        </p:nvSpPr>
        <p:spPr bwMode="auto">
          <a:xfrm>
            <a:off x="1774826" y="922337"/>
            <a:ext cx="8785225" cy="123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Clr>
                <a:srgbClr val="2D3494"/>
              </a:buClr>
              <a:buFont typeface="Arial" charset="0"/>
              <a:buNone/>
            </a:pPr>
            <a:r>
              <a:rPr lang="ru-RU" dirty="0">
                <a:solidFill>
                  <a:srgbClr val="2F2F2F"/>
                </a:solidFill>
                <a:latin typeface="Times New Roman" pitchFamily="18" charset="0"/>
                <a:cs typeface="Times New Roman" pitchFamily="18" charset="0"/>
              </a:rPr>
              <a:t>Дифференцированная оценка результатов выполнения работ, учитывающая как аналитический, так и качественный подходы, даёт возможность распределить учащихся на группы по уровню математической подготовки (недостаточный, низкий, базовый, повышенный, высокий) с целью качественной дополнительной или коррекционной работы.   </a:t>
            </a:r>
            <a:endParaRPr lang="ru-RU" dirty="0">
              <a:solidFill>
                <a:srgbClr val="2F2F2F"/>
              </a:solidFill>
              <a:latin typeface="Calibri" pitchFamily="34" charset="0"/>
            </a:endParaRPr>
          </a:p>
        </p:txBody>
      </p:sp>
      <p:grpSp>
        <p:nvGrpSpPr>
          <p:cNvPr id="16392" name="Группа 52"/>
          <p:cNvGrpSpPr>
            <a:grpSpLocks/>
          </p:cNvGrpSpPr>
          <p:nvPr/>
        </p:nvGrpSpPr>
        <p:grpSpPr bwMode="auto">
          <a:xfrm>
            <a:off x="263526" y="1412875"/>
            <a:ext cx="647700" cy="863600"/>
            <a:chOff x="428626" y="3124200"/>
            <a:chExt cx="545728" cy="705994"/>
          </a:xfrm>
        </p:grpSpPr>
        <p:sp>
          <p:nvSpPr>
            <p:cNvPr id="67" name="Rectangle 175"/>
            <p:cNvSpPr>
              <a:spLocks noChangeArrowheads="1"/>
            </p:cNvSpPr>
            <p:nvPr/>
          </p:nvSpPr>
          <p:spPr bwMode="auto">
            <a:xfrm>
              <a:off x="428626" y="3176111"/>
              <a:ext cx="545728" cy="654083"/>
            </a:xfrm>
            <a:prstGeom prst="rect">
              <a:avLst/>
            </a:prstGeom>
            <a:solidFill>
              <a:srgbClr val="005CAB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68" name="Freeform 176"/>
            <p:cNvSpPr>
              <a:spLocks/>
            </p:cNvSpPr>
            <p:nvPr/>
          </p:nvSpPr>
          <p:spPr bwMode="auto">
            <a:xfrm>
              <a:off x="544995" y="3124200"/>
              <a:ext cx="310316" cy="172606"/>
            </a:xfrm>
            <a:custGeom>
              <a:avLst/>
              <a:gdLst/>
              <a:ahLst/>
              <a:cxnLst>
                <a:cxn ang="0">
                  <a:pos x="178" y="64"/>
                </a:cxn>
                <a:cxn ang="0">
                  <a:pos x="144" y="98"/>
                </a:cxn>
                <a:cxn ang="0">
                  <a:pos x="34" y="98"/>
                </a:cxn>
                <a:cxn ang="0">
                  <a:pos x="0" y="64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144" y="0"/>
                </a:cxn>
                <a:cxn ang="0">
                  <a:pos x="178" y="34"/>
                </a:cxn>
                <a:cxn ang="0">
                  <a:pos x="178" y="64"/>
                </a:cxn>
              </a:cxnLst>
              <a:rect l="0" t="0" r="r" b="b"/>
              <a:pathLst>
                <a:path w="178" h="98">
                  <a:moveTo>
                    <a:pt x="178" y="64"/>
                  </a:moveTo>
                  <a:cubicBezTo>
                    <a:pt x="178" y="83"/>
                    <a:pt x="163" y="98"/>
                    <a:pt x="14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15" y="98"/>
                    <a:pt x="0" y="83"/>
                    <a:pt x="0" y="6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3" y="0"/>
                    <a:pt x="178" y="15"/>
                    <a:pt x="178" y="34"/>
                  </a:cubicBezTo>
                  <a:lnTo>
                    <a:pt x="178" y="64"/>
                  </a:lnTo>
                  <a:close/>
                </a:path>
              </a:pathLst>
            </a:custGeom>
            <a:solidFill>
              <a:srgbClr val="005CAB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69" name="Freeform 177"/>
            <p:cNvSpPr>
              <a:spLocks/>
            </p:cNvSpPr>
            <p:nvPr/>
          </p:nvSpPr>
          <p:spPr bwMode="auto">
            <a:xfrm>
              <a:off x="486142" y="3229321"/>
              <a:ext cx="430697" cy="541175"/>
            </a:xfrm>
            <a:custGeom>
              <a:avLst/>
              <a:gdLst/>
              <a:ahLst/>
              <a:cxnLst>
                <a:cxn ang="0">
                  <a:pos x="211" y="179"/>
                </a:cxn>
                <a:cxn ang="0">
                  <a:pos x="211" y="0"/>
                </a:cxn>
                <a:cxn ang="0">
                  <a:pos x="0" y="0"/>
                </a:cxn>
                <a:cxn ang="0">
                  <a:pos x="0" y="263"/>
                </a:cxn>
                <a:cxn ang="0">
                  <a:pos x="126" y="263"/>
                </a:cxn>
                <a:cxn ang="0">
                  <a:pos x="126" y="179"/>
                </a:cxn>
                <a:cxn ang="0">
                  <a:pos x="211" y="179"/>
                </a:cxn>
              </a:cxnLst>
              <a:rect l="0" t="0" r="r" b="b"/>
              <a:pathLst>
                <a:path w="211" h="263">
                  <a:moveTo>
                    <a:pt x="211" y="179"/>
                  </a:moveTo>
                  <a:lnTo>
                    <a:pt x="211" y="0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126" y="263"/>
                  </a:lnTo>
                  <a:lnTo>
                    <a:pt x="126" y="179"/>
                  </a:lnTo>
                  <a:lnTo>
                    <a:pt x="211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0" name="Freeform 178"/>
            <p:cNvSpPr>
              <a:spLocks/>
            </p:cNvSpPr>
            <p:nvPr/>
          </p:nvSpPr>
          <p:spPr bwMode="auto">
            <a:xfrm>
              <a:off x="772382" y="3623847"/>
              <a:ext cx="144457" cy="146649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0" y="0"/>
                </a:cxn>
                <a:cxn ang="0">
                  <a:pos x="71" y="0"/>
                </a:cxn>
                <a:cxn ang="0">
                  <a:pos x="0" y="71"/>
                </a:cxn>
              </a:cxnLst>
              <a:rect l="0" t="0" r="r" b="b"/>
              <a:pathLst>
                <a:path w="71" h="71">
                  <a:moveTo>
                    <a:pt x="0" y="71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1" name="Oval 179"/>
            <p:cNvSpPr>
              <a:spLocks noChangeArrowheads="1"/>
            </p:cNvSpPr>
            <p:nvPr/>
          </p:nvSpPr>
          <p:spPr bwMode="auto">
            <a:xfrm>
              <a:off x="677414" y="3155347"/>
              <a:ext cx="48152" cy="49316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2" name="Freeform 180"/>
            <p:cNvSpPr>
              <a:spLocks/>
            </p:cNvSpPr>
            <p:nvPr/>
          </p:nvSpPr>
          <p:spPr bwMode="auto">
            <a:xfrm>
              <a:off x="536969" y="3334441"/>
              <a:ext cx="329042" cy="28551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80" y="0"/>
                </a:cxn>
                <a:cxn ang="0">
                  <a:pos x="188" y="8"/>
                </a:cxn>
                <a:cxn ang="0">
                  <a:pos x="188" y="8"/>
                </a:cxn>
                <a:cxn ang="0">
                  <a:pos x="180" y="16"/>
                </a:cxn>
                <a:cxn ang="0">
                  <a:pos x="180" y="16"/>
                </a:cxn>
                <a:cxn ang="0">
                  <a:pos x="8" y="16"/>
                </a:cxn>
              </a:cxnLst>
              <a:rect l="0" t="0" r="r" b="b"/>
              <a:pathLst>
                <a:path w="188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5" y="0"/>
                    <a:pt x="188" y="4"/>
                    <a:pt x="188" y="8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88" y="12"/>
                    <a:pt x="185" y="16"/>
                    <a:pt x="180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</a:path>
              </a:pathLst>
            </a:custGeom>
            <a:solidFill>
              <a:srgbClr val="005CAB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3" name="Freeform 181"/>
            <p:cNvSpPr>
              <a:spLocks/>
            </p:cNvSpPr>
            <p:nvPr/>
          </p:nvSpPr>
          <p:spPr bwMode="auto">
            <a:xfrm>
              <a:off x="536969" y="3408415"/>
              <a:ext cx="329042" cy="28551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80" y="0"/>
                </a:cxn>
                <a:cxn ang="0">
                  <a:pos x="188" y="8"/>
                </a:cxn>
                <a:cxn ang="0">
                  <a:pos x="188" y="8"/>
                </a:cxn>
                <a:cxn ang="0">
                  <a:pos x="180" y="16"/>
                </a:cxn>
                <a:cxn ang="0">
                  <a:pos x="180" y="16"/>
                </a:cxn>
                <a:cxn ang="0">
                  <a:pos x="8" y="16"/>
                </a:cxn>
              </a:cxnLst>
              <a:rect l="0" t="0" r="r" b="b"/>
              <a:pathLst>
                <a:path w="188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5" y="0"/>
                    <a:pt x="188" y="4"/>
                    <a:pt x="188" y="8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88" y="12"/>
                    <a:pt x="185" y="16"/>
                    <a:pt x="180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</a:path>
              </a:pathLst>
            </a:custGeom>
            <a:solidFill>
              <a:srgbClr val="005CAB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4" name="Freeform 182"/>
            <p:cNvSpPr>
              <a:spLocks/>
            </p:cNvSpPr>
            <p:nvPr/>
          </p:nvSpPr>
          <p:spPr bwMode="auto">
            <a:xfrm>
              <a:off x="536969" y="3482388"/>
              <a:ext cx="329042" cy="28551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80" y="0"/>
                </a:cxn>
                <a:cxn ang="0">
                  <a:pos x="188" y="8"/>
                </a:cxn>
                <a:cxn ang="0">
                  <a:pos x="188" y="8"/>
                </a:cxn>
                <a:cxn ang="0">
                  <a:pos x="180" y="16"/>
                </a:cxn>
                <a:cxn ang="0">
                  <a:pos x="180" y="16"/>
                </a:cxn>
                <a:cxn ang="0">
                  <a:pos x="8" y="16"/>
                </a:cxn>
              </a:cxnLst>
              <a:rect l="0" t="0" r="r" b="b"/>
              <a:pathLst>
                <a:path w="188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5" y="0"/>
                    <a:pt x="188" y="4"/>
                    <a:pt x="188" y="8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88" y="12"/>
                    <a:pt x="185" y="16"/>
                    <a:pt x="180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8" y="16"/>
                    <a:pt x="8" y="16"/>
                    <a:pt x="8" y="16"/>
                  </a:cubicBezTo>
                  <a:close/>
                </a:path>
              </a:pathLst>
            </a:custGeom>
            <a:solidFill>
              <a:srgbClr val="005CAB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" name="Группа 84"/>
          <p:cNvGrpSpPr/>
          <p:nvPr/>
        </p:nvGrpSpPr>
        <p:grpSpPr>
          <a:xfrm>
            <a:off x="1487488" y="1628800"/>
            <a:ext cx="281877" cy="198599"/>
            <a:chOff x="8686801" y="3826120"/>
            <a:chExt cx="385397" cy="372208"/>
          </a:xfrm>
          <a:solidFill>
            <a:srgbClr val="005CAB"/>
          </a:solidFill>
        </p:grpSpPr>
        <p:sp>
          <p:nvSpPr>
            <p:cNvPr id="86" name="Freeform 62"/>
            <p:cNvSpPr>
              <a:spLocks/>
            </p:cNvSpPr>
            <p:nvPr/>
          </p:nvSpPr>
          <p:spPr bwMode="auto">
            <a:xfrm>
              <a:off x="8864113" y="3826120"/>
              <a:ext cx="208085" cy="372208"/>
            </a:xfrm>
            <a:custGeom>
              <a:avLst/>
              <a:gdLst>
                <a:gd name="T0" fmla="*/ 37 w 142"/>
                <a:gd name="T1" fmla="*/ 0 h 254"/>
                <a:gd name="T2" fmla="*/ 0 w 142"/>
                <a:gd name="T3" fmla="*/ 0 h 254"/>
                <a:gd name="T4" fmla="*/ 104 w 142"/>
                <a:gd name="T5" fmla="*/ 127 h 254"/>
                <a:gd name="T6" fmla="*/ 0 w 142"/>
                <a:gd name="T7" fmla="*/ 254 h 254"/>
                <a:gd name="T8" fmla="*/ 37 w 142"/>
                <a:gd name="T9" fmla="*/ 254 h 254"/>
                <a:gd name="T10" fmla="*/ 142 w 142"/>
                <a:gd name="T11" fmla="*/ 127 h 254"/>
                <a:gd name="T12" fmla="*/ 37 w 142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54">
                  <a:moveTo>
                    <a:pt x="37" y="0"/>
                  </a:moveTo>
                  <a:lnTo>
                    <a:pt x="0" y="0"/>
                  </a:lnTo>
                  <a:lnTo>
                    <a:pt x="104" y="127"/>
                  </a:lnTo>
                  <a:lnTo>
                    <a:pt x="0" y="254"/>
                  </a:lnTo>
                  <a:lnTo>
                    <a:pt x="37" y="254"/>
                  </a:lnTo>
                  <a:lnTo>
                    <a:pt x="142" y="127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84406" tIns="42203" rIns="84406" bIns="42203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62">
                <a:latin typeface="+mn-lt"/>
                <a:cs typeface="+mn-cs"/>
              </a:endParaRPr>
            </a:p>
          </p:txBody>
        </p:sp>
        <p:sp>
          <p:nvSpPr>
            <p:cNvPr id="87" name="Freeform 63"/>
            <p:cNvSpPr>
              <a:spLocks/>
            </p:cNvSpPr>
            <p:nvPr/>
          </p:nvSpPr>
          <p:spPr bwMode="auto">
            <a:xfrm>
              <a:off x="8686801" y="3826120"/>
              <a:ext cx="208085" cy="372208"/>
            </a:xfrm>
            <a:custGeom>
              <a:avLst/>
              <a:gdLst>
                <a:gd name="T0" fmla="*/ 38 w 142"/>
                <a:gd name="T1" fmla="*/ 0 h 254"/>
                <a:gd name="T2" fmla="*/ 0 w 142"/>
                <a:gd name="T3" fmla="*/ 0 h 254"/>
                <a:gd name="T4" fmla="*/ 104 w 142"/>
                <a:gd name="T5" fmla="*/ 127 h 254"/>
                <a:gd name="T6" fmla="*/ 0 w 142"/>
                <a:gd name="T7" fmla="*/ 254 h 254"/>
                <a:gd name="T8" fmla="*/ 38 w 142"/>
                <a:gd name="T9" fmla="*/ 254 h 254"/>
                <a:gd name="T10" fmla="*/ 142 w 142"/>
                <a:gd name="T11" fmla="*/ 127 h 254"/>
                <a:gd name="T12" fmla="*/ 38 w 142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54">
                  <a:moveTo>
                    <a:pt x="38" y="0"/>
                  </a:moveTo>
                  <a:lnTo>
                    <a:pt x="0" y="0"/>
                  </a:lnTo>
                  <a:lnTo>
                    <a:pt x="104" y="127"/>
                  </a:lnTo>
                  <a:lnTo>
                    <a:pt x="0" y="254"/>
                  </a:lnTo>
                  <a:lnTo>
                    <a:pt x="38" y="254"/>
                  </a:lnTo>
                  <a:lnTo>
                    <a:pt x="142" y="127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84406" tIns="42203" rIns="84406" bIns="42203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62">
                <a:latin typeface="+mn-lt"/>
                <a:cs typeface="+mn-cs"/>
              </a:endParaRPr>
            </a:p>
          </p:txBody>
        </p:sp>
        <p:sp>
          <p:nvSpPr>
            <p:cNvPr id="88" name="Freeform 64"/>
            <p:cNvSpPr>
              <a:spLocks/>
            </p:cNvSpPr>
            <p:nvPr/>
          </p:nvSpPr>
          <p:spPr bwMode="auto">
            <a:xfrm>
              <a:off x="8774724" y="3826120"/>
              <a:ext cx="208085" cy="372208"/>
            </a:xfrm>
            <a:custGeom>
              <a:avLst/>
              <a:gdLst>
                <a:gd name="T0" fmla="*/ 38 w 142"/>
                <a:gd name="T1" fmla="*/ 0 h 254"/>
                <a:gd name="T2" fmla="*/ 0 w 142"/>
                <a:gd name="T3" fmla="*/ 0 h 254"/>
                <a:gd name="T4" fmla="*/ 105 w 142"/>
                <a:gd name="T5" fmla="*/ 127 h 254"/>
                <a:gd name="T6" fmla="*/ 0 w 142"/>
                <a:gd name="T7" fmla="*/ 254 h 254"/>
                <a:gd name="T8" fmla="*/ 38 w 142"/>
                <a:gd name="T9" fmla="*/ 254 h 254"/>
                <a:gd name="T10" fmla="*/ 142 w 142"/>
                <a:gd name="T11" fmla="*/ 127 h 254"/>
                <a:gd name="T12" fmla="*/ 38 w 142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54">
                  <a:moveTo>
                    <a:pt x="38" y="0"/>
                  </a:moveTo>
                  <a:lnTo>
                    <a:pt x="0" y="0"/>
                  </a:lnTo>
                  <a:lnTo>
                    <a:pt x="105" y="127"/>
                  </a:lnTo>
                  <a:lnTo>
                    <a:pt x="0" y="254"/>
                  </a:lnTo>
                  <a:lnTo>
                    <a:pt x="38" y="254"/>
                  </a:lnTo>
                  <a:lnTo>
                    <a:pt x="142" y="127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lIns="84406" tIns="42203" rIns="84406" bIns="42203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62">
                <a:latin typeface="+mn-lt"/>
                <a:cs typeface="+mn-cs"/>
              </a:endParaRPr>
            </a:p>
          </p:txBody>
        </p:sp>
      </p:grpSp>
      <p:pic>
        <p:nvPicPr>
          <p:cNvPr id="16394" name="Picture 3" descr="C:\Users\Acer\Pictures\MP Navigator EX\2019_03_09\IM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4" y="2824822"/>
            <a:ext cx="9320213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3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35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41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42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36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8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0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91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42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Box 351"/>
          <p:cNvSpPr txBox="1"/>
          <p:nvPr/>
        </p:nvSpPr>
        <p:spPr>
          <a:xfrm>
            <a:off x="2226006" y="241324"/>
            <a:ext cx="893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D55049"/>
                </a:solidFill>
              </a:rPr>
              <a:t>Педагогическая диагностика</a:t>
            </a:r>
            <a:endParaRPr lang="ru-RU" sz="3000" b="1" dirty="0">
              <a:solidFill>
                <a:srgbClr val="D55049"/>
              </a:solidFill>
            </a:endParaRPr>
          </a:p>
        </p:txBody>
      </p:sp>
      <p:grpSp>
        <p:nvGrpSpPr>
          <p:cNvPr id="27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43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64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65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7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239184" y="1412776"/>
            <a:ext cx="11952816" cy="52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ru-RU" sz="2000" dirty="0">
                <a:latin typeface="Calibri" pitchFamily="34" charset="0"/>
              </a:rPr>
              <a:t>Выбери правильное утверждение и поставь рядом с ним +.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2000" dirty="0">
              <a:latin typeface="Calibri" pitchFamily="34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□ У существительных 1 склонения в родительном падеже в единственном числе пишется окончание –</a:t>
            </a:r>
            <a:r>
              <a:rPr lang="ru-RU" sz="2000" b="1" i="1" dirty="0">
                <a:latin typeface="Calibri" pitchFamily="34" charset="0"/>
              </a:rPr>
              <a:t>и</a:t>
            </a:r>
            <a:r>
              <a:rPr lang="ru-RU" sz="2000" dirty="0">
                <a:latin typeface="Calibri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□</a:t>
            </a:r>
            <a:r>
              <a:rPr lang="ru-RU" sz="2000" dirty="0">
                <a:latin typeface="Calibri" pitchFamily="34" charset="0"/>
                <a:sym typeface="Symbol" pitchFamily="18" charset="2"/>
              </a:rPr>
              <a:t> </a:t>
            </a:r>
            <a:r>
              <a:rPr lang="ru-RU" sz="2000" dirty="0">
                <a:latin typeface="Calibri" pitchFamily="34" charset="0"/>
              </a:rPr>
              <a:t>Окончание </a:t>
            </a:r>
            <a:r>
              <a:rPr lang="ru-RU" sz="2000" b="1" i="1" dirty="0">
                <a:latin typeface="Calibri" pitchFamily="34" charset="0"/>
              </a:rPr>
              <a:t>–и</a:t>
            </a:r>
            <a:r>
              <a:rPr lang="ru-RU" sz="2000" dirty="0">
                <a:latin typeface="Calibri" pitchFamily="34" charset="0"/>
              </a:rPr>
              <a:t> никогда не пишется у существительных 3 склонения.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□ У существительных 1 склонения в дательном падеже в единственном числе пишется окончание –</a:t>
            </a:r>
            <a:r>
              <a:rPr lang="ru-RU" sz="2000" b="1" i="1" dirty="0">
                <a:latin typeface="Calibri" pitchFamily="34" charset="0"/>
              </a:rPr>
              <a:t>е</a:t>
            </a:r>
            <a:r>
              <a:rPr lang="ru-RU" sz="2000" dirty="0">
                <a:latin typeface="Calibri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□ У существительных 1 и 2 склонения во всех падежах пишется окончание -</a:t>
            </a:r>
            <a:r>
              <a:rPr lang="ru-RU" sz="2000" b="1" i="1" dirty="0">
                <a:latin typeface="Calibri" pitchFamily="34" charset="0"/>
              </a:rPr>
              <a:t>и</a:t>
            </a:r>
            <a:r>
              <a:rPr lang="ru-RU" sz="2000" dirty="0">
                <a:latin typeface="Calibri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sz="20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2. Подчеркни слова, у которых в окончании пишется буква </a:t>
            </a:r>
            <a:r>
              <a:rPr lang="ru-RU" sz="2000" b="1" i="1" dirty="0">
                <a:latin typeface="Calibri" pitchFamily="34" charset="0"/>
              </a:rPr>
              <a:t>е</a:t>
            </a:r>
            <a:r>
              <a:rPr lang="ru-RU" sz="2000" dirty="0">
                <a:latin typeface="Calibri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на </a:t>
            </a:r>
            <a:r>
              <a:rPr lang="ru-RU" sz="2000" dirty="0" err="1">
                <a:latin typeface="Calibri" pitchFamily="34" charset="0"/>
              </a:rPr>
              <a:t>станци</a:t>
            </a:r>
            <a:r>
              <a:rPr lang="ru-RU" sz="2000" dirty="0">
                <a:latin typeface="Calibri" pitchFamily="34" charset="0"/>
              </a:rPr>
              <a:t>….., на полян…., о </a:t>
            </a:r>
            <a:r>
              <a:rPr lang="ru-RU" sz="2000" dirty="0" err="1">
                <a:latin typeface="Calibri" pitchFamily="34" charset="0"/>
              </a:rPr>
              <a:t>молодёж</a:t>
            </a:r>
            <a:r>
              <a:rPr lang="ru-RU" sz="2000" dirty="0">
                <a:latin typeface="Calibri" pitchFamily="34" charset="0"/>
              </a:rPr>
              <a:t>…, на </a:t>
            </a:r>
            <a:r>
              <a:rPr lang="ru-RU" sz="2000" dirty="0" err="1">
                <a:latin typeface="Calibri" pitchFamily="34" charset="0"/>
              </a:rPr>
              <a:t>площад</a:t>
            </a:r>
            <a:r>
              <a:rPr lang="ru-RU" sz="2000" dirty="0">
                <a:latin typeface="Calibri" pitchFamily="34" charset="0"/>
              </a:rPr>
              <a:t>….., в рощ….,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о сын…., о </a:t>
            </a:r>
            <a:r>
              <a:rPr lang="ru-RU" sz="2000" dirty="0" err="1">
                <a:latin typeface="Calibri" pitchFamily="34" charset="0"/>
              </a:rPr>
              <a:t>сынишк</a:t>
            </a:r>
            <a:r>
              <a:rPr lang="ru-RU" sz="2000" dirty="0">
                <a:latin typeface="Calibri" pitchFamily="34" charset="0"/>
              </a:rPr>
              <a:t>…., к </a:t>
            </a:r>
            <a:r>
              <a:rPr lang="ru-RU" sz="2000" dirty="0" err="1">
                <a:latin typeface="Calibri" pitchFamily="34" charset="0"/>
              </a:rPr>
              <a:t>двер</a:t>
            </a:r>
            <a:r>
              <a:rPr lang="ru-RU" sz="2000" dirty="0">
                <a:latin typeface="Calibri" pitchFamily="34" charset="0"/>
              </a:rPr>
              <a:t>…, на </a:t>
            </a:r>
            <a:r>
              <a:rPr lang="ru-RU" sz="2000" dirty="0" err="1">
                <a:latin typeface="Calibri" pitchFamily="34" charset="0"/>
              </a:rPr>
              <a:t>здани</a:t>
            </a:r>
            <a:r>
              <a:rPr lang="ru-RU" sz="2000" dirty="0">
                <a:latin typeface="Calibri" pitchFamily="34" charset="0"/>
              </a:rPr>
              <a:t>…., к </a:t>
            </a:r>
            <a:r>
              <a:rPr lang="ru-RU" sz="2000" dirty="0" err="1">
                <a:latin typeface="Calibri" pitchFamily="34" charset="0"/>
              </a:rPr>
              <a:t>кошк</a:t>
            </a:r>
            <a:r>
              <a:rPr lang="ru-RU" sz="2000" dirty="0">
                <a:latin typeface="Calibri" pitchFamily="34" charset="0"/>
              </a:rPr>
              <a:t>…., около </a:t>
            </a:r>
            <a:r>
              <a:rPr lang="ru-RU" sz="2000" dirty="0" err="1">
                <a:latin typeface="Calibri" pitchFamily="34" charset="0"/>
              </a:rPr>
              <a:t>мыш</a:t>
            </a:r>
            <a:r>
              <a:rPr lang="ru-RU" sz="2000" dirty="0">
                <a:latin typeface="Calibri" pitchFamily="34" charset="0"/>
              </a:rPr>
              <a:t>….,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latin typeface="Calibri" pitchFamily="34" charset="0"/>
              </a:rPr>
              <a:t>о столиц…..</a:t>
            </a:r>
          </a:p>
        </p:txBody>
      </p:sp>
    </p:spTree>
    <p:extLst>
      <p:ext uri="{BB962C8B-B14F-4D97-AF65-F5344CB8AC3E}">
        <p14:creationId xmlns:p14="http://schemas.microsoft.com/office/powerpoint/2010/main" val="34243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43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Box 351"/>
          <p:cNvSpPr txBox="1"/>
          <p:nvPr/>
        </p:nvSpPr>
        <p:spPr>
          <a:xfrm>
            <a:off x="2226006" y="241324"/>
            <a:ext cx="893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D55049"/>
                </a:solidFill>
              </a:rPr>
              <a:t>Педагогическая диагностика</a:t>
            </a:r>
            <a:endParaRPr lang="ru-RU" sz="3000" b="1" dirty="0">
              <a:solidFill>
                <a:srgbClr val="D55049"/>
              </a:solidFill>
            </a:endParaRPr>
          </a:p>
        </p:txBody>
      </p:sp>
      <p:grpSp>
        <p:nvGrpSpPr>
          <p:cNvPr id="27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43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64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65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7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719" y="1057615"/>
            <a:ext cx="949374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3. В языке племени </a:t>
            </a:r>
            <a:r>
              <a:rPr lang="ru-RU" sz="2000" dirty="0" err="1" smtClean="0"/>
              <a:t>Крокс</a:t>
            </a:r>
            <a:r>
              <a:rPr lang="ru-RU" sz="2000" dirty="0" smtClean="0"/>
              <a:t>, как и в русском языке, у имён </a:t>
            </a:r>
            <a:r>
              <a:rPr lang="ru-RU" sz="2000" dirty="0" err="1" smtClean="0"/>
              <a:t>существи</a:t>
            </a:r>
            <a:r>
              <a:rPr lang="ru-RU" sz="2000" dirty="0" smtClean="0"/>
              <a:t>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тельных выделяют три типа склонения. В этом языке такая же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система падежных окончаний, как и в русском языке.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Из рассказа на </a:t>
            </a:r>
            <a:r>
              <a:rPr lang="ru-RU" sz="2000" dirty="0" err="1" smtClean="0"/>
              <a:t>крокском</a:t>
            </a:r>
            <a:r>
              <a:rPr lang="ru-RU" sz="2000" dirty="0" smtClean="0"/>
              <a:t> языке исчезли окончания имён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существительных. Постарайся вставить их.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 smtClean="0"/>
              <a:t>	</a:t>
            </a:r>
            <a:r>
              <a:rPr lang="ru-RU" sz="2200" dirty="0" err="1" smtClean="0"/>
              <a:t>Щгара</a:t>
            </a:r>
            <a:r>
              <a:rPr lang="ru-RU" sz="2200" dirty="0" smtClean="0"/>
              <a:t> </a:t>
            </a:r>
            <a:r>
              <a:rPr lang="ru-RU" sz="2200" dirty="0" err="1" smtClean="0"/>
              <a:t>трымчет</a:t>
            </a:r>
            <a:r>
              <a:rPr lang="ru-RU" sz="2200" dirty="0" smtClean="0"/>
              <a:t> о </a:t>
            </a:r>
            <a:r>
              <a:rPr lang="ru-RU" sz="2200" dirty="0" err="1" smtClean="0"/>
              <a:t>кряч</a:t>
            </a:r>
            <a:r>
              <a:rPr lang="ru-RU" sz="2200" dirty="0" smtClean="0"/>
              <a:t>____ и о </a:t>
            </a:r>
            <a:r>
              <a:rPr lang="ru-RU" sz="2200" dirty="0" err="1" smtClean="0"/>
              <a:t>скич</a:t>
            </a:r>
            <a:r>
              <a:rPr lang="ru-RU" sz="2200" dirty="0" smtClean="0"/>
              <a:t>____ . </a:t>
            </a:r>
            <a:r>
              <a:rPr lang="ru-RU" sz="2200" dirty="0" err="1" smtClean="0"/>
              <a:t>Вищь</a:t>
            </a:r>
            <a:r>
              <a:rPr lang="ru-RU" sz="2200" dirty="0" smtClean="0"/>
              <a:t> </a:t>
            </a:r>
            <a:r>
              <a:rPr lang="ru-RU" sz="2200" dirty="0" err="1" smtClean="0"/>
              <a:t>зукает</a:t>
            </a:r>
            <a:r>
              <a:rPr lang="ru-RU" sz="2200" dirty="0" smtClean="0"/>
              <a:t> по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dirty="0" err="1" smtClean="0"/>
              <a:t>магр</a:t>
            </a:r>
            <a:r>
              <a:rPr lang="ru-RU" sz="2200" dirty="0" smtClean="0"/>
              <a:t>____, по </a:t>
            </a:r>
            <a:r>
              <a:rPr lang="ru-RU" sz="2200" dirty="0" err="1" smtClean="0"/>
              <a:t>жадр</a:t>
            </a:r>
            <a:r>
              <a:rPr lang="ru-RU" sz="2200" dirty="0" smtClean="0"/>
              <a:t>____ и по тер____ . От </a:t>
            </a:r>
            <a:r>
              <a:rPr lang="ru-RU" sz="2200" dirty="0" err="1" smtClean="0"/>
              <a:t>клущ</a:t>
            </a:r>
            <a:r>
              <a:rPr lang="ru-RU" sz="2200" dirty="0" smtClean="0"/>
              <a:t>___ и от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dirty="0" err="1" smtClean="0"/>
              <a:t>рюн</a:t>
            </a:r>
            <a:r>
              <a:rPr lang="ru-RU" sz="2200" dirty="0" smtClean="0"/>
              <a:t>___  </a:t>
            </a:r>
            <a:r>
              <a:rPr lang="ru-RU" sz="2200" dirty="0" err="1" smtClean="0"/>
              <a:t>рыкует</a:t>
            </a:r>
            <a:r>
              <a:rPr lang="ru-RU" sz="2200" dirty="0" smtClean="0"/>
              <a:t> </a:t>
            </a:r>
            <a:r>
              <a:rPr lang="ru-RU" sz="2200" dirty="0" err="1" smtClean="0"/>
              <a:t>опащ</a:t>
            </a:r>
            <a:r>
              <a:rPr lang="ru-RU" sz="2200" dirty="0" smtClean="0"/>
              <a:t>.</a:t>
            </a:r>
          </a:p>
        </p:txBody>
      </p:sp>
      <p:graphicFrame>
        <p:nvGraphicFramePr>
          <p:cNvPr id="69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447246"/>
              </p:ext>
            </p:extLst>
          </p:nvPr>
        </p:nvGraphicFramePr>
        <p:xfrm>
          <a:off x="568036" y="1974399"/>
          <a:ext cx="7993063" cy="2003425"/>
        </p:xfrm>
        <a:graphic>
          <a:graphicData uri="http://schemas.openxmlformats.org/drawingml/2006/table">
            <a:tbl>
              <a:tblPr/>
              <a:tblGrid>
                <a:gridCol w="2376488"/>
                <a:gridCol w="3095625"/>
                <a:gridCol w="2520950"/>
              </a:tblGrid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скл.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скл.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скл.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гува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кряда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магра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щгара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опащ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жадро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кряч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рюнь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терь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скичь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клущь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вищь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0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44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43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64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65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7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49" y="339337"/>
            <a:ext cx="8672691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55" y="5403240"/>
            <a:ext cx="9775507" cy="88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9" y="2478838"/>
            <a:ext cx="8007668" cy="218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6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45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Box 351"/>
          <p:cNvSpPr txBox="1"/>
          <p:nvPr/>
        </p:nvSpPr>
        <p:spPr>
          <a:xfrm>
            <a:off x="2226006" y="241324"/>
            <a:ext cx="893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D55049"/>
                </a:solidFill>
              </a:rPr>
              <a:t>Современная школа: навыки ХХ</a:t>
            </a:r>
            <a:r>
              <a:rPr lang="en-US" sz="3000" b="1" dirty="0" smtClean="0">
                <a:solidFill>
                  <a:srgbClr val="D55049"/>
                </a:solidFill>
              </a:rPr>
              <a:t>I </a:t>
            </a:r>
            <a:r>
              <a:rPr lang="ru-RU" sz="3000" b="1" dirty="0" smtClean="0">
                <a:solidFill>
                  <a:srgbClr val="D55049"/>
                </a:solidFill>
              </a:rPr>
              <a:t>века</a:t>
            </a:r>
            <a:endParaRPr lang="ru-RU" sz="3000" b="1" dirty="0">
              <a:solidFill>
                <a:srgbClr val="D55049"/>
              </a:solidFill>
            </a:endParaRPr>
          </a:p>
        </p:txBody>
      </p:sp>
      <p:grpSp>
        <p:nvGrpSpPr>
          <p:cNvPr id="27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43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64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65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7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418200" y="1281497"/>
            <a:ext cx="10849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Функциональная грамотность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базируется на расширении и углублении практического опыта учащегося.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" y="2723949"/>
            <a:ext cx="3725839" cy="244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9719" y="1816668"/>
            <a:ext cx="5730126" cy="470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86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46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Box 351"/>
          <p:cNvSpPr txBox="1"/>
          <p:nvPr/>
        </p:nvSpPr>
        <p:spPr>
          <a:xfrm>
            <a:off x="2226006" y="241324"/>
            <a:ext cx="893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D55049"/>
                </a:solidFill>
              </a:rPr>
              <a:t>Современная школа: навыки ХХ</a:t>
            </a:r>
            <a:r>
              <a:rPr lang="en-US" sz="3000" b="1" dirty="0" smtClean="0">
                <a:solidFill>
                  <a:srgbClr val="D55049"/>
                </a:solidFill>
              </a:rPr>
              <a:t>I </a:t>
            </a:r>
            <a:r>
              <a:rPr lang="ru-RU" sz="3000" b="1" dirty="0" smtClean="0">
                <a:solidFill>
                  <a:srgbClr val="D55049"/>
                </a:solidFill>
              </a:rPr>
              <a:t>века – 4 К</a:t>
            </a:r>
            <a:endParaRPr lang="ru-RU" sz="3000" b="1" dirty="0">
              <a:solidFill>
                <a:srgbClr val="D55049"/>
              </a:solidFill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5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64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65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7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012" y="1040358"/>
            <a:ext cx="5363570" cy="409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890" y="914400"/>
            <a:ext cx="3553147" cy="49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1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93160" t="9697" r="1818" b="27689"/>
          <a:stretch/>
        </p:blipFill>
        <p:spPr>
          <a:xfrm>
            <a:off x="11417623" y="1"/>
            <a:ext cx="803565" cy="6790920"/>
          </a:xfrm>
          <a:prstGeom prst="rect">
            <a:avLst/>
          </a:prstGeom>
        </p:spPr>
      </p:pic>
      <p:grpSp>
        <p:nvGrpSpPr>
          <p:cNvPr id="2" name="Группа 6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991429" y="390652"/>
            <a:ext cx="7362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1F5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Мышление развивается в проблемной ситуации, когда ребёнок сам «собирает» понятия о предмете.</a:t>
            </a:r>
          </a:p>
          <a:p>
            <a:pPr algn="r"/>
            <a:r>
              <a:rPr lang="ru-RU" sz="2000" b="1" dirty="0" smtClean="0">
                <a:solidFill>
                  <a:srgbClr val="001F5F"/>
                </a:solidFill>
                <a:latin typeface="Calibri Light"/>
                <a:ea typeface="+mj-ea"/>
                <a:cs typeface="Calibri Light"/>
              </a:rPr>
              <a:t>Л. Выготский</a:t>
            </a:r>
            <a:endParaRPr lang="ru-RU" sz="2000" b="1" dirty="0">
              <a:solidFill>
                <a:srgbClr val="001F5F"/>
              </a:solidFill>
              <a:latin typeface="Calibri Light"/>
              <a:ea typeface="+mj-ea"/>
              <a:cs typeface="Calibri Light"/>
            </a:endParaRPr>
          </a:p>
        </p:txBody>
      </p:sp>
      <p:pic>
        <p:nvPicPr>
          <p:cNvPr id="23" name="Picture 2" descr="C:\Users\user\Desktop\05-10-2021_22-15-32\000-image-347719-shutterstock_3172433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1" y="1406315"/>
            <a:ext cx="5205990" cy="347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87931" y="5259126"/>
            <a:ext cx="702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1F5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Мы учимся на ошибках, а не посредством накопленных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4936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93160" t="9697" r="1818" b="27689"/>
          <a:stretch/>
        </p:blipFill>
        <p:spPr>
          <a:xfrm>
            <a:off x="11429957" y="48780"/>
            <a:ext cx="803565" cy="6790920"/>
          </a:xfrm>
          <a:prstGeom prst="rect">
            <a:avLst/>
          </a:prstGeom>
        </p:spPr>
      </p:pic>
      <p:grpSp>
        <p:nvGrpSpPr>
          <p:cNvPr id="2" name="Группа 5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991429" y="390652"/>
            <a:ext cx="7362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1F5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Собраться вместе – это начало, держаться вместе – это прогресс, работать вместе – это успех.</a:t>
            </a:r>
          </a:p>
          <a:p>
            <a:pPr algn="r"/>
            <a:r>
              <a:rPr lang="ru-RU" sz="2000" b="1" dirty="0" smtClean="0">
                <a:solidFill>
                  <a:srgbClr val="001F5F"/>
                </a:solidFill>
                <a:latin typeface="Calibri Light"/>
                <a:ea typeface="+mj-ea"/>
                <a:cs typeface="Calibri Light"/>
              </a:rPr>
              <a:t>Г. Форд</a:t>
            </a:r>
            <a:endParaRPr lang="ru-RU" sz="2000" b="1" dirty="0">
              <a:solidFill>
                <a:srgbClr val="001F5F"/>
              </a:solidFill>
              <a:latin typeface="Calibri Light"/>
              <a:ea typeface="+mj-ea"/>
              <a:cs typeface="Calibri Light"/>
            </a:endParaRPr>
          </a:p>
        </p:txBody>
      </p:sp>
      <p:pic>
        <p:nvPicPr>
          <p:cNvPr id="23" name="Picture 2" descr="C:\Users\user\Desktop\05-10-2021_22-15-32\000-image-265168-shutterstock_4728119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08" y="1586606"/>
            <a:ext cx="5427663" cy="36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87931" y="5613069"/>
            <a:ext cx="8067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1F5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Мы учимся работать в команде и сотрудничать друг с другом.</a:t>
            </a:r>
          </a:p>
        </p:txBody>
      </p:sp>
    </p:spTree>
    <p:extLst>
      <p:ext uri="{BB962C8B-B14F-4D97-AF65-F5344CB8AC3E}">
        <p14:creationId xmlns:p14="http://schemas.microsoft.com/office/powerpoint/2010/main" val="3930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93160" t="9697" r="1818" b="27689"/>
          <a:stretch/>
        </p:blipFill>
        <p:spPr>
          <a:xfrm>
            <a:off x="11429957" y="48780"/>
            <a:ext cx="803565" cy="6790920"/>
          </a:xfrm>
          <a:prstGeom prst="rect">
            <a:avLst/>
          </a:prstGeom>
        </p:spPr>
      </p:pic>
      <p:grpSp>
        <p:nvGrpSpPr>
          <p:cNvPr id="2" name="Группа 5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991429" y="390652"/>
            <a:ext cx="7362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1F5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Единственная настоящая роскошь – это роскошь человеческого общения.</a:t>
            </a:r>
          </a:p>
          <a:p>
            <a:pPr algn="r"/>
            <a:r>
              <a:rPr lang="ru-RU" sz="2000" b="1" dirty="0" smtClean="0">
                <a:solidFill>
                  <a:srgbClr val="001F5F"/>
                </a:solidFill>
                <a:latin typeface="Calibri Light"/>
                <a:ea typeface="+mj-ea"/>
                <a:cs typeface="Calibri Light"/>
              </a:rPr>
              <a:t>Антуан де Сент-Экзюпери</a:t>
            </a:r>
            <a:endParaRPr lang="ru-RU" sz="2000" b="1" dirty="0">
              <a:solidFill>
                <a:srgbClr val="001F5F"/>
              </a:solidFill>
              <a:latin typeface="Calibri Light"/>
              <a:ea typeface="+mj-ea"/>
              <a:cs typeface="Calibri Light"/>
            </a:endParaRPr>
          </a:p>
        </p:txBody>
      </p:sp>
      <p:pic>
        <p:nvPicPr>
          <p:cNvPr id="23" name="Picture 2" descr="C:\Users\user\Desktop\05-10-2021_22-15-32\000-image-721557-shutterstock_721698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81" y="1813284"/>
            <a:ext cx="7199313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906518" y="5539662"/>
            <a:ext cx="702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1F5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Мы учимся общаться и понимать друг друга. </a:t>
            </a:r>
          </a:p>
        </p:txBody>
      </p:sp>
    </p:spTree>
    <p:extLst>
      <p:ext uri="{BB962C8B-B14F-4D97-AF65-F5344CB8AC3E}">
        <p14:creationId xmlns:p14="http://schemas.microsoft.com/office/powerpoint/2010/main" val="30994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изменилась структура ООП по новым ФГОС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7" name="Группа 5"/>
          <p:cNvGrpSpPr/>
          <p:nvPr/>
        </p:nvGrpSpPr>
        <p:grpSpPr>
          <a:xfrm>
            <a:off x="11378720" y="0"/>
            <a:ext cx="813280" cy="6858000"/>
            <a:chOff x="8531752" y="-3442"/>
            <a:chExt cx="609960" cy="5093184"/>
          </a:xfrm>
        </p:grpSpPr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6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8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9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1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2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3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9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61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62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56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9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630315" y="773088"/>
          <a:ext cx="10102787" cy="5696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460">
                  <a:extLst>
                    <a:ext uri="{9D8B030D-6E8A-4147-A177-3AD203B41FA5}">
                      <a16:colId xmlns="" xmlns:a16="http://schemas.microsoft.com/office/drawing/2014/main" val="4204122616"/>
                    </a:ext>
                  </a:extLst>
                </a:gridCol>
                <a:gridCol w="5076327">
                  <a:extLst>
                    <a:ext uri="{9D8B030D-6E8A-4147-A177-3AD203B41FA5}">
                      <a16:colId xmlns="" xmlns:a16="http://schemas.microsoft.com/office/drawing/2014/main" val="2119383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ООР НОО по старым ФГОС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ООП НОО по новым ФГОС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820429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раздел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1104568"/>
                  </a:ext>
                </a:extLst>
              </a:tr>
              <a:tr h="10119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-пояснительная записка;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-планируемые результаты освоения обучающимися ООП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НОО;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-система оценки достижения планируемых результатов освоения ОООП НОО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-пояснительная записка;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-планируемые результаты освоения обучающимися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НОО;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-система оценки достижения планируемых результатов освоения ОООП НОО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7705210"/>
                  </a:ext>
                </a:extLst>
              </a:tr>
              <a:tr h="36398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раздел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2141951"/>
                  </a:ext>
                </a:extLst>
              </a:tr>
              <a:tr h="15126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-программа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формирования УУД у обучающихся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-программы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отдельных учебных предметов, курсов и курсов внеурочной деятельности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-рабочая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воспитания;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-программа коррекционной работы;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-программа формирования экологической культуры, здорового и безопасного образа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-программа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формирования УУД у обучающихся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-программы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отдельных учебных предметов, курсов и курсов внеурочной деятельности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-рабочая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воспитания;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-программа коррекционной работы;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-программа формирования экологической культуры, здорового и безопасного образа жизни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9852966"/>
                  </a:ext>
                </a:extLst>
              </a:tr>
              <a:tr h="3284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раздел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4571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-учебный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НОО;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-календарный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учебный график;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-план внеурочной деятельности;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-календарный план воспитательной работы;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-система условий реализации ООП НОО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-учебный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НОО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-календарный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учебный график;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-план внеурочной деятельности;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-календарный план воспитательной работы с перечнем событий и мероприятий воспитательной направленности, которые организует и проводит школа или в которых она принимает участие;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-характеристика условий реализации программы НОО </a:t>
                      </a:r>
                      <a:r>
                        <a:rPr lang="ru-RU" sz="1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требованиями ФГОС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755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5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93160" t="9697" r="1818" b="27689"/>
          <a:stretch/>
        </p:blipFill>
        <p:spPr>
          <a:xfrm>
            <a:off x="11429957" y="48780"/>
            <a:ext cx="803565" cy="6790920"/>
          </a:xfrm>
          <a:prstGeom prst="rect">
            <a:avLst/>
          </a:prstGeom>
        </p:spPr>
      </p:pic>
      <p:grpSp>
        <p:nvGrpSpPr>
          <p:cNvPr id="2" name="Группа 5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991429" y="390652"/>
            <a:ext cx="73623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1F5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Творчество – это способность удивляться и познавать, умение находить решение в нестандартных ситуациях. Нацеленность на открытие нового и склонность к глубокому осознанию своего опыта.</a:t>
            </a:r>
          </a:p>
          <a:p>
            <a:pPr algn="r"/>
            <a:r>
              <a:rPr lang="ru-RU" sz="2000" b="1" dirty="0" smtClean="0">
                <a:solidFill>
                  <a:srgbClr val="001F5F"/>
                </a:solidFill>
                <a:latin typeface="Calibri Light"/>
                <a:ea typeface="+mj-ea"/>
                <a:cs typeface="Calibri Light"/>
              </a:rPr>
              <a:t>Э. </a:t>
            </a:r>
            <a:r>
              <a:rPr lang="ru-RU" sz="2000" b="1" dirty="0" err="1" smtClean="0">
                <a:solidFill>
                  <a:srgbClr val="001F5F"/>
                </a:solidFill>
                <a:latin typeface="Calibri Light"/>
                <a:ea typeface="+mj-ea"/>
                <a:cs typeface="Calibri Light"/>
              </a:rPr>
              <a:t>Фромм</a:t>
            </a:r>
            <a:endParaRPr lang="ru-RU" sz="2000" b="1" dirty="0">
              <a:solidFill>
                <a:srgbClr val="001F5F"/>
              </a:solidFill>
              <a:latin typeface="Calibri Light"/>
              <a:ea typeface="+mj-ea"/>
              <a:cs typeface="Calibri Light"/>
            </a:endParaRPr>
          </a:p>
        </p:txBody>
      </p:sp>
      <p:pic>
        <p:nvPicPr>
          <p:cNvPr id="25" name="Picture 2" descr="C:\Users\user\Desktop\05-10-2021_22-15-32\000-image-392830-shutterstock_1909619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4" y="2021868"/>
            <a:ext cx="3409198" cy="314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44761" y="5536891"/>
            <a:ext cx="702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1F5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Мы учимся видеть необычное в обычном. </a:t>
            </a:r>
          </a:p>
        </p:txBody>
      </p:sp>
    </p:spTree>
    <p:extLst>
      <p:ext uri="{BB962C8B-B14F-4D97-AF65-F5344CB8AC3E}">
        <p14:creationId xmlns:p14="http://schemas.microsoft.com/office/powerpoint/2010/main" val="38061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93160" t="9697" r="1818" b="27689"/>
          <a:stretch/>
        </p:blipFill>
        <p:spPr>
          <a:xfrm>
            <a:off x="11429957" y="48780"/>
            <a:ext cx="803565" cy="6790920"/>
          </a:xfrm>
          <a:prstGeom prst="rect">
            <a:avLst/>
          </a:prstGeom>
        </p:spPr>
      </p:pic>
      <p:grpSp>
        <p:nvGrpSpPr>
          <p:cNvPr id="2" name="Группа 5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488980" y="604268"/>
            <a:ext cx="43167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От педагогики повседневности к педагогике развития</a:t>
            </a: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Мы учимся на ошибках:</a:t>
            </a:r>
          </a:p>
          <a:p>
            <a:r>
              <a:rPr lang="ru-RU" dirty="0" smtClean="0"/>
              <a:t>        - анализ и рассуждение;</a:t>
            </a:r>
          </a:p>
          <a:p>
            <a:r>
              <a:rPr lang="ru-RU" dirty="0" smtClean="0"/>
              <a:t>        - контроль и оценка.</a:t>
            </a:r>
          </a:p>
          <a:p>
            <a:endParaRPr lang="ru-RU" dirty="0" smtClean="0"/>
          </a:p>
          <a:p>
            <a:r>
              <a:rPr lang="ru-RU" dirty="0" smtClean="0"/>
              <a:t>Мы учимся в команде:</a:t>
            </a:r>
          </a:p>
          <a:p>
            <a:r>
              <a:rPr lang="ru-RU" dirty="0" smtClean="0"/>
              <a:t>        - общие принятые правила;</a:t>
            </a:r>
          </a:p>
          <a:p>
            <a:r>
              <a:rPr lang="ru-RU" dirty="0" smtClean="0"/>
              <a:t>        - различные роли.</a:t>
            </a:r>
          </a:p>
          <a:p>
            <a:endParaRPr lang="ru-RU" dirty="0" smtClean="0"/>
          </a:p>
          <a:p>
            <a:r>
              <a:rPr lang="ru-RU" dirty="0" smtClean="0"/>
              <a:t>Мы учимся в общении:</a:t>
            </a:r>
          </a:p>
          <a:p>
            <a:r>
              <a:rPr lang="ru-RU" dirty="0" smtClean="0"/>
              <a:t>        - эмоции;</a:t>
            </a:r>
          </a:p>
          <a:p>
            <a:r>
              <a:rPr lang="ru-RU" dirty="0" smtClean="0"/>
              <a:t>        -культура диалога.</a:t>
            </a:r>
          </a:p>
          <a:p>
            <a:endParaRPr lang="ru-RU" dirty="0" smtClean="0"/>
          </a:p>
          <a:p>
            <a:r>
              <a:rPr lang="ru-RU" dirty="0" smtClean="0"/>
              <a:t>Мы учимся видеть необычное в обычном:</a:t>
            </a:r>
          </a:p>
          <a:p>
            <a:r>
              <a:rPr lang="ru-RU" dirty="0" smtClean="0"/>
              <a:t>        - любознательность и активность;</a:t>
            </a:r>
          </a:p>
          <a:p>
            <a:r>
              <a:rPr lang="ru-RU" dirty="0" smtClean="0"/>
              <a:t>        - создание идей.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</a:t>
            </a: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470" y="194745"/>
            <a:ext cx="3674637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2239599" y="1861697"/>
            <a:ext cx="249381" cy="375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39599" y="2999968"/>
            <a:ext cx="249381" cy="375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239599" y="4071497"/>
            <a:ext cx="249381" cy="375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256927" y="5473577"/>
            <a:ext cx="249381" cy="375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52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5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64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65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7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226006" y="241324"/>
            <a:ext cx="893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D55049"/>
                </a:solidFill>
              </a:rPr>
              <a:t>Навыки ХХ</a:t>
            </a:r>
            <a:r>
              <a:rPr lang="en-US" sz="3000" b="1" dirty="0" smtClean="0">
                <a:solidFill>
                  <a:srgbClr val="D55049"/>
                </a:solidFill>
              </a:rPr>
              <a:t>I </a:t>
            </a:r>
            <a:r>
              <a:rPr lang="ru-RU" sz="3000" b="1" dirty="0" smtClean="0">
                <a:solidFill>
                  <a:srgbClr val="D55049"/>
                </a:solidFill>
              </a:rPr>
              <a:t>века – 4 К: приём «Парковка»</a:t>
            </a:r>
            <a:endParaRPr lang="ru-RU" sz="3000" b="1" dirty="0">
              <a:solidFill>
                <a:srgbClr val="D5504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3525" y="13140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</a:t>
            </a:r>
            <a:r>
              <a:rPr lang="ru-RU" i="1" dirty="0" smtClean="0"/>
              <a:t>Умение ставить разумные вопросы уже есть важный и необходимый признак ума и проницательности.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</a:t>
            </a:r>
            <a:r>
              <a:rPr lang="ru-RU" dirty="0" err="1" smtClean="0"/>
              <a:t>Иммануил</a:t>
            </a:r>
            <a:r>
              <a:rPr lang="ru-RU" dirty="0" smtClean="0"/>
              <a:t> Кант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545" y="3254061"/>
            <a:ext cx="2604515" cy="3301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38" y="830931"/>
            <a:ext cx="3750743" cy="36385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224" y="2306000"/>
            <a:ext cx="4053610" cy="26573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961" y="5032050"/>
            <a:ext cx="1066683" cy="1409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3960" y="4475024"/>
            <a:ext cx="1059814" cy="140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53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5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64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65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7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226006" y="241324"/>
            <a:ext cx="893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D55049"/>
                </a:solidFill>
              </a:rPr>
              <a:t>Навыки ХХ</a:t>
            </a:r>
            <a:r>
              <a:rPr lang="en-US" sz="3000" b="1" dirty="0" smtClean="0">
                <a:solidFill>
                  <a:srgbClr val="D55049"/>
                </a:solidFill>
              </a:rPr>
              <a:t>I </a:t>
            </a:r>
            <a:r>
              <a:rPr lang="ru-RU" sz="3000" b="1" dirty="0" smtClean="0">
                <a:solidFill>
                  <a:srgbClr val="D55049"/>
                </a:solidFill>
              </a:rPr>
              <a:t>века – 4 К: приём «До и после»</a:t>
            </a:r>
            <a:endParaRPr lang="ru-RU" sz="3000" b="1" dirty="0">
              <a:solidFill>
                <a:srgbClr val="D55049"/>
              </a:solidFill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27AB52C4-5E09-DD4F-A447-B2D9A39EDBE5}"/>
              </a:ext>
            </a:extLst>
          </p:cNvPr>
          <p:cNvSpPr/>
          <p:nvPr/>
        </p:nvSpPr>
        <p:spPr>
          <a:xfrm>
            <a:off x="445459" y="986403"/>
            <a:ext cx="9415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Максимально продуктивное изучение нового материала</a:t>
            </a:r>
          </a:p>
          <a:p>
            <a:pPr algn="just"/>
            <a:r>
              <a:rPr lang="ru-RU" sz="2400" b="1" dirty="0" smtClean="0"/>
              <a:t> </a:t>
            </a:r>
          </a:p>
        </p:txBody>
      </p:sp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48442"/>
              </p:ext>
            </p:extLst>
          </p:nvPr>
        </p:nvGraphicFramePr>
        <p:xfrm>
          <a:off x="486549" y="1581448"/>
          <a:ext cx="8127999" cy="297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7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39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ПОСЛЕ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37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</a:t>
                      </a:r>
                      <a:r>
                        <a:rPr lang="ru-RU" u="sng" dirty="0" smtClean="0"/>
                        <a:t>е</a:t>
                      </a:r>
                      <a:r>
                        <a:rPr lang="ru-RU" dirty="0" smtClean="0"/>
                        <a:t>ло</a:t>
                      </a:r>
                      <a:r>
                        <a:rPr lang="ru-RU" baseline="0" dirty="0" smtClean="0"/>
                        <a:t> – вечнозелёное дерево высотой больше 15 метров.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Плод</a:t>
                      </a:r>
                      <a:r>
                        <a:rPr lang="ru-RU" baseline="0" dirty="0" smtClean="0"/>
                        <a:t> пом</a:t>
                      </a:r>
                      <a:r>
                        <a:rPr lang="ru-RU" u="sng" baseline="0" dirty="0" smtClean="0"/>
                        <a:t>е</a:t>
                      </a:r>
                      <a:r>
                        <a:rPr lang="ru-RU" baseline="0" dirty="0" smtClean="0"/>
                        <a:t>ло – самый крупный среди цитрусовых.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Масса</a:t>
                      </a:r>
                      <a:r>
                        <a:rPr lang="ru-RU" baseline="0" dirty="0" smtClean="0"/>
                        <a:t> плода пом</a:t>
                      </a:r>
                      <a:r>
                        <a:rPr lang="ru-RU" u="sng" baseline="0" dirty="0" smtClean="0"/>
                        <a:t>е</a:t>
                      </a:r>
                      <a:r>
                        <a:rPr lang="ru-RU" baseline="0" dirty="0" smtClean="0"/>
                        <a:t>ло может достигать 10 килограмм.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r>
                        <a:rPr lang="ru-RU" baseline="0" dirty="0" smtClean="0"/>
                        <a:t> пом</a:t>
                      </a:r>
                      <a:r>
                        <a:rPr lang="ru-RU" u="sng" baseline="0" dirty="0" smtClean="0"/>
                        <a:t>е</a:t>
                      </a:r>
                      <a:r>
                        <a:rPr lang="ru-RU" baseline="0" dirty="0" smtClean="0"/>
                        <a:t>ло съедобна только мякоть фрукта.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9" name="Овал 68"/>
          <p:cNvSpPr/>
          <p:nvPr/>
        </p:nvSpPr>
        <p:spPr>
          <a:xfrm>
            <a:off x="2677165" y="1454218"/>
            <a:ext cx="504968" cy="532262"/>
          </a:xfrm>
          <a:prstGeom prst="ellipse">
            <a:avLst/>
          </a:prstGeom>
          <a:solidFill>
            <a:srgbClr val="E995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70" name="Овал 69"/>
          <p:cNvSpPr/>
          <p:nvPr/>
        </p:nvSpPr>
        <p:spPr>
          <a:xfrm>
            <a:off x="358086" y="1454218"/>
            <a:ext cx="504968" cy="532262"/>
          </a:xfrm>
          <a:prstGeom prst="ellipse">
            <a:avLst/>
          </a:prstGeom>
          <a:solidFill>
            <a:srgbClr val="E995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71" name="Овал 70"/>
          <p:cNvSpPr/>
          <p:nvPr/>
        </p:nvSpPr>
        <p:spPr>
          <a:xfrm>
            <a:off x="6839934" y="1454218"/>
            <a:ext cx="504968" cy="532262"/>
          </a:xfrm>
          <a:prstGeom prst="ellipse">
            <a:avLst/>
          </a:prstGeom>
          <a:solidFill>
            <a:srgbClr val="E995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72" name="Овал 71"/>
          <p:cNvSpPr/>
          <p:nvPr/>
        </p:nvSpPr>
        <p:spPr>
          <a:xfrm>
            <a:off x="2220678" y="5846942"/>
            <a:ext cx="504968" cy="532262"/>
          </a:xfrm>
          <a:prstGeom prst="ellipse">
            <a:avLst/>
          </a:prstGeom>
          <a:solidFill>
            <a:srgbClr val="E995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  <a:endParaRPr lang="ru-RU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928707" y="57987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</a:t>
            </a:r>
            <a:r>
              <a:rPr lang="ru-RU" i="1" dirty="0" smtClean="0"/>
              <a:t>Раньше я думал…, а теперь я узнал/понял, что…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8805399" y="1744503"/>
            <a:ext cx="305229" cy="33771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4" name="Овал 73"/>
          <p:cNvSpPr/>
          <p:nvPr/>
        </p:nvSpPr>
        <p:spPr>
          <a:xfrm>
            <a:off x="9217725" y="2354151"/>
            <a:ext cx="504968" cy="532262"/>
          </a:xfrm>
          <a:prstGeom prst="ellipse">
            <a:avLst/>
          </a:prstGeom>
          <a:solidFill>
            <a:srgbClr val="E995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9299380" y="2886413"/>
            <a:ext cx="17280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Поменяли ли Вы какой-нибудь из ответ? Если да, то какой и почему? </a:t>
            </a:r>
          </a:p>
        </p:txBody>
      </p:sp>
    </p:spTree>
    <p:extLst>
      <p:ext uri="{BB962C8B-B14F-4D97-AF65-F5344CB8AC3E}">
        <p14:creationId xmlns:p14="http://schemas.microsoft.com/office/powerpoint/2010/main" val="28720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54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5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64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65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7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pic>
        <p:nvPicPr>
          <p:cNvPr id="68" name="Picture 3" descr="C:\Users\karaseva.ny\Downloads\Работа с текстом и инф.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05" y="3563734"/>
            <a:ext cx="16573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7" descr="C:\Users\karaseva.ny\Downloads\cov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8205" y="1006784"/>
            <a:ext cx="1514119" cy="2094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1" y="1314004"/>
            <a:ext cx="7580882" cy="394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2226006" y="241324"/>
            <a:ext cx="893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D55049"/>
                </a:solidFill>
              </a:rPr>
              <a:t>Навыки ХХ</a:t>
            </a:r>
            <a:r>
              <a:rPr lang="en-US" sz="3000" b="1" dirty="0" smtClean="0">
                <a:solidFill>
                  <a:srgbClr val="D55049"/>
                </a:solidFill>
              </a:rPr>
              <a:t>I </a:t>
            </a:r>
            <a:r>
              <a:rPr lang="ru-RU" sz="3000" b="1" dirty="0" smtClean="0">
                <a:solidFill>
                  <a:srgbClr val="D55049"/>
                </a:solidFill>
              </a:rPr>
              <a:t>века – 4 К: приём «До и после»</a:t>
            </a:r>
            <a:endParaRPr lang="ru-RU" sz="3000" b="1" dirty="0">
              <a:solidFill>
                <a:srgbClr val="D55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55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5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64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65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7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226006" y="241324"/>
            <a:ext cx="893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D55049"/>
                </a:solidFill>
              </a:rPr>
              <a:t>Навыки ХХ</a:t>
            </a:r>
            <a:r>
              <a:rPr lang="en-US" sz="3000" b="1" dirty="0" smtClean="0">
                <a:solidFill>
                  <a:srgbClr val="D55049"/>
                </a:solidFill>
              </a:rPr>
              <a:t>I </a:t>
            </a:r>
            <a:r>
              <a:rPr lang="ru-RU" sz="3000" b="1" dirty="0" smtClean="0">
                <a:solidFill>
                  <a:srgbClr val="D55049"/>
                </a:solidFill>
              </a:rPr>
              <a:t>века – 4 К: приём «До и после»</a:t>
            </a:r>
            <a:endParaRPr lang="ru-RU" sz="3000" b="1" dirty="0">
              <a:solidFill>
                <a:srgbClr val="D55049"/>
              </a:solidFill>
            </a:endParaRPr>
          </a:p>
        </p:txBody>
      </p:sp>
      <p:pic>
        <p:nvPicPr>
          <p:cNvPr id="68" name="Picture 3" descr="C:\Users\karaseva.ny\Downloads\Работа с текстом и инф.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752" y="3483126"/>
            <a:ext cx="16573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7" descr="C:\Users\karaseva.ny\Downloads\cov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0092" y="1210512"/>
            <a:ext cx="1514119" cy="2094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15" y="1613536"/>
            <a:ext cx="7369747" cy="111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18" y="2632490"/>
            <a:ext cx="7348851" cy="233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0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56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5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64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65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7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226006" y="241324"/>
            <a:ext cx="893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D55049"/>
                </a:solidFill>
              </a:rPr>
              <a:t>Навыки ХХ</a:t>
            </a:r>
            <a:r>
              <a:rPr lang="en-US" sz="3000" b="1" dirty="0" smtClean="0">
                <a:solidFill>
                  <a:srgbClr val="D55049"/>
                </a:solidFill>
              </a:rPr>
              <a:t>I </a:t>
            </a:r>
            <a:r>
              <a:rPr lang="ru-RU" sz="3000" b="1" dirty="0" smtClean="0">
                <a:solidFill>
                  <a:srgbClr val="D55049"/>
                </a:solidFill>
              </a:rPr>
              <a:t>века – 4 К: </a:t>
            </a:r>
            <a:r>
              <a:rPr lang="ru-RU" sz="3000" b="1" dirty="0" err="1" smtClean="0">
                <a:solidFill>
                  <a:srgbClr val="D55049"/>
                </a:solidFill>
              </a:rPr>
              <a:t>креативное</a:t>
            </a:r>
            <a:r>
              <a:rPr lang="ru-RU" sz="3000" b="1" dirty="0" smtClean="0">
                <a:solidFill>
                  <a:srgbClr val="D55049"/>
                </a:solidFill>
              </a:rPr>
              <a:t> мышление</a:t>
            </a:r>
            <a:endParaRPr lang="ru-RU" sz="3000" b="1" dirty="0">
              <a:solidFill>
                <a:srgbClr val="D55049"/>
              </a:solidFill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27AB52C4-5E09-DD4F-A447-B2D9A39EDBE5}"/>
              </a:ext>
            </a:extLst>
          </p:cNvPr>
          <p:cNvSpPr/>
          <p:nvPr/>
        </p:nvSpPr>
        <p:spPr>
          <a:xfrm>
            <a:off x="728223" y="1340746"/>
            <a:ext cx="44978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Запишите/назовите </a:t>
            </a:r>
            <a:r>
              <a:rPr lang="ru-RU" sz="2400" b="1" dirty="0" smtClean="0"/>
              <a:t>3 разных слова/словосочетания, </a:t>
            </a:r>
            <a:r>
              <a:rPr lang="ru-RU" sz="2400" dirty="0" smtClean="0"/>
              <a:t>которые описывают данный объект.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Не используйте слова: </a:t>
            </a:r>
            <a:r>
              <a:rPr lang="ru-RU" sz="2400" b="1" dirty="0" smtClean="0"/>
              <a:t>вода, бутылка, пластик, крышка. 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277" y="976489"/>
            <a:ext cx="2774474" cy="51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57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5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64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65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47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26006" y="241324"/>
            <a:ext cx="893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D55049"/>
                </a:solidFill>
              </a:rPr>
              <a:t>Современная школа: навыки ХХ</a:t>
            </a:r>
            <a:r>
              <a:rPr lang="en-US" sz="3000" b="1" dirty="0" smtClean="0">
                <a:solidFill>
                  <a:srgbClr val="D55049"/>
                </a:solidFill>
              </a:rPr>
              <a:t>I </a:t>
            </a:r>
            <a:r>
              <a:rPr lang="ru-RU" sz="3000" b="1" dirty="0" smtClean="0">
                <a:solidFill>
                  <a:srgbClr val="D55049"/>
                </a:solidFill>
              </a:rPr>
              <a:t>века – 4 К</a:t>
            </a:r>
            <a:endParaRPr lang="ru-RU" sz="3000" b="1" dirty="0">
              <a:solidFill>
                <a:srgbClr val="D55049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322322" y="4896850"/>
            <a:ext cx="2496277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297303" y="5472328"/>
            <a:ext cx="249627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Удовольствие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285932" y="6061458"/>
            <a:ext cx="2496277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Удивление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668299" y="5226669"/>
            <a:ext cx="249627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Учебная деятельность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936" y="852700"/>
            <a:ext cx="755979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967" y="1233015"/>
            <a:ext cx="1152128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2590" y="1411990"/>
            <a:ext cx="1316717" cy="2074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8" name="Picture 5" descr="D:\Downloads\cover1__w600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939" y="2409581"/>
            <a:ext cx="1267019" cy="1782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0" name="Рисунок 79" descr="D:\Downloads\cover1__w600 (2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436" y="3615957"/>
            <a:ext cx="1225702" cy="1767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" name="Picture 34" descr="E:\USERS\ZubairovaOV\Рабочий стол\Обложки учебников\4276_100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37904" y="2884814"/>
            <a:ext cx="1117560" cy="16598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" name="Picture 6" descr="D:\Downloads\cover1__w600 (16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48414" y="3025970"/>
            <a:ext cx="1296144" cy="1872208"/>
          </a:xfrm>
          <a:prstGeom prst="rect">
            <a:avLst/>
          </a:prstGeom>
          <a:noFill/>
        </p:spPr>
      </p:pic>
      <p:pic>
        <p:nvPicPr>
          <p:cNvPr id="83" name="Изображение" descr="Изображение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639" y="4162071"/>
            <a:ext cx="1233341" cy="18342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593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5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5" name="AutoShape 4"/>
          <p:cNvSpPr>
            <a:spLocks noChangeAspect="1" noChangeArrowheads="1" noTextEdit="1"/>
          </p:cNvSpPr>
          <p:nvPr/>
        </p:nvSpPr>
        <p:spPr bwMode="auto">
          <a:xfrm>
            <a:off x="5844301" y="1808388"/>
            <a:ext cx="918665" cy="3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1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2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3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30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25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8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9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31" name="Заголовок 1"/>
          <p:cNvSpPr txBox="1">
            <a:spLocks/>
          </p:cNvSpPr>
          <p:nvPr/>
        </p:nvSpPr>
        <p:spPr>
          <a:xfrm>
            <a:off x="1559295" y="268139"/>
            <a:ext cx="7772400" cy="85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  <a:cs typeface="Aharoni" pitchFamily="2" charset="-79"/>
              </a:rPr>
              <a:t>Система УМК «</a:t>
            </a:r>
            <a:r>
              <a:rPr lang="ru-RU" sz="2200" dirty="0" err="1" smtClean="0">
                <a:solidFill>
                  <a:srgbClr val="C00000"/>
                </a:solidFill>
                <a:latin typeface="Impact" pitchFamily="34" charset="0"/>
                <a:cs typeface="Aharoni" pitchFamily="2" charset="-79"/>
              </a:rPr>
              <a:t>Эльконина</a:t>
            </a: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  <a:cs typeface="Aharoni" pitchFamily="2" charset="-79"/>
              </a:rPr>
              <a:t>-Давыдова» </a:t>
            </a:r>
            <a:br>
              <a:rPr lang="ru-RU" sz="2200" dirty="0" smtClean="0">
                <a:solidFill>
                  <a:srgbClr val="C00000"/>
                </a:solidFill>
                <a:latin typeface="Impact" pitchFamily="34" charset="0"/>
                <a:cs typeface="Aharoni" pitchFamily="2" charset="-79"/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362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1" y="779209"/>
            <a:ext cx="1712377" cy="237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62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81" y="1502768"/>
            <a:ext cx="1931251" cy="225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62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468" y="838846"/>
            <a:ext cx="1863152" cy="235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62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95" y="2607462"/>
            <a:ext cx="1658148" cy="230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62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1492914"/>
            <a:ext cx="18669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62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85" y="2635199"/>
            <a:ext cx="1815910" cy="225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6233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6" y="5816725"/>
            <a:ext cx="6471680" cy="73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005014" y="1035092"/>
            <a:ext cx="4984768" cy="430886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        Основная идея - формирование у младших школьников основ теоретического мышления. Оно складывается в процессе учебной деятельности, поэтому ведущими концептуальными положениями системы является формирование учебной деятельности ученика начальной школы:</a:t>
            </a:r>
          </a:p>
          <a:p>
            <a:pPr algn="just"/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-усвоение знаний, носящих общий и абстрактный характер, предшествует знакомству с более частными и конкретными знаниями, они выводятся учениками из общего и абстрактного;</a:t>
            </a:r>
          </a:p>
          <a:p>
            <a:pPr algn="just"/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-основное содержание учебного материала усваивается школьниками в процессе анализа условий их происхождения, благодаря которым они становятся необходимыми и значимыми;</a:t>
            </a:r>
          </a:p>
          <a:p>
            <a:pPr algn="just"/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-выявленное отношение школьники воспроизводят в особых предметных графических или буквенных моделях, позволяющих изучать его свойства. 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9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5" name="AutoShape 4"/>
          <p:cNvSpPr>
            <a:spLocks noChangeAspect="1" noChangeArrowheads="1" noTextEdit="1"/>
          </p:cNvSpPr>
          <p:nvPr/>
        </p:nvSpPr>
        <p:spPr bwMode="auto">
          <a:xfrm>
            <a:off x="5844301" y="1808388"/>
            <a:ext cx="918665" cy="3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1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2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3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30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25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8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9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31" name="Заголовок 1"/>
          <p:cNvSpPr txBox="1">
            <a:spLocks/>
          </p:cNvSpPr>
          <p:nvPr/>
        </p:nvSpPr>
        <p:spPr>
          <a:xfrm>
            <a:off x="1559295" y="268139"/>
            <a:ext cx="7772400" cy="85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  <a:cs typeface="Aharoni" pitchFamily="2" charset="-79"/>
              </a:rPr>
              <a:t>Система УМК «</a:t>
            </a:r>
            <a:r>
              <a:rPr lang="ru-RU" sz="2200" dirty="0" err="1" smtClean="0">
                <a:solidFill>
                  <a:srgbClr val="C00000"/>
                </a:solidFill>
                <a:latin typeface="Impact" pitchFamily="34" charset="0"/>
                <a:cs typeface="Aharoni" pitchFamily="2" charset="-79"/>
              </a:rPr>
              <a:t>Занкова</a:t>
            </a:r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  <a:cs typeface="Aharoni" pitchFamily="2" charset="-79"/>
              </a:rPr>
              <a:t>» </a:t>
            </a:r>
            <a:br>
              <a:rPr lang="ru-RU" sz="2200" dirty="0" smtClean="0">
                <a:solidFill>
                  <a:srgbClr val="C00000"/>
                </a:solidFill>
                <a:latin typeface="Impact" pitchFamily="34" charset="0"/>
                <a:cs typeface="Aharoni" pitchFamily="2" charset="-79"/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372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5" y="733176"/>
            <a:ext cx="1828800" cy="24003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72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44" y="696450"/>
            <a:ext cx="1826139" cy="2397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72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29" y="2830604"/>
            <a:ext cx="1772305" cy="2502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72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35" y="2906979"/>
            <a:ext cx="1787731" cy="2494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305265" y="980501"/>
            <a:ext cx="4493447" cy="406264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        Ведущая цель этой дидактической системы – оптимальное общее развитие каждого школьника. Концепция сформулирована в 60-е годы ХХ века:</a:t>
            </a:r>
          </a:p>
          <a:p>
            <a:pPr algn="just"/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 -развитие психической деятельности включает три линии: ум, волю, чувства, формирование обобщений ориентируется как на индуктивный, так и на дедуктивный путь в зависимости от характера знания;</a:t>
            </a:r>
          </a:p>
          <a:p>
            <a:pPr algn="just"/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-обучение осуществляется на высоком уровне трудности с соблюдением её меры, мера трудности определяется как необходимостью учёта индивидуального подхода к общему развитию каждого ученика, так и базовым содержанием начального образования;</a:t>
            </a:r>
          </a:p>
          <a:p>
            <a:pPr algn="just"/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-реализуется принцип ведущей роли теоретических знаний и быстрый темп прохождения учебного материала.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-96703" y="1016983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4293" y="2610386"/>
            <a:ext cx="91639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Освоение всеми обучающимися базовых навыков, компетенций, развитие личностных качеств, необходимых </a:t>
            </a:r>
            <a:r>
              <a:rPr 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решения повседневных и нетиповых задач</a:t>
            </a:r>
            <a:r>
              <a:rPr lang="ru-RU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позволяющих </a:t>
            </a:r>
            <a:r>
              <a:rPr 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справляться с изменениями в мире</a:t>
            </a:r>
            <a:r>
              <a:rPr lang="ru-RU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окружающем человека.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1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Развитие представлений о высоком уровне научно-технического развития страны, </a:t>
            </a:r>
            <a:r>
              <a:rPr 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овладение современными технологическими средствами </a:t>
            </a:r>
            <a:r>
              <a:rPr lang="ru-RU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 ходе обучения и в повседневной жизни.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1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Применение обучающимися </a:t>
            </a:r>
            <a:r>
              <a:rPr 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технологий совместной/коллективной работы.</a:t>
            </a:r>
          </a:p>
          <a:p>
            <a:pPr algn="just"/>
            <a:endParaRPr lang="ru-RU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Создание социальной ситуации развития обучающихся, обеспечивающей их социальную самоидентификацию посредством </a:t>
            </a:r>
            <a:r>
              <a:rPr 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личностно значимой деятельности.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just"/>
            <a:endParaRPr lang="ru-RU" sz="16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881507" y="194745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133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Содержание воспитания во </a:t>
            </a:r>
            <a:r>
              <a:rPr lang="ru-RU" sz="2133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ФГОС</a:t>
            </a:r>
            <a:r>
              <a:rPr lang="en-US" sz="2133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—</a:t>
            </a:r>
            <a:r>
              <a:rPr lang="ru-RU" sz="2133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2021  </a:t>
            </a:r>
            <a:endParaRPr lang="ru-RU" sz="2133" dirty="0">
              <a:solidFill>
                <a:srgbClr val="2D2B8D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56587" y="1041862"/>
            <a:ext cx="9519394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1600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Личностные результаты освоения </a:t>
            </a:r>
            <a:r>
              <a:rPr lang="ru-RU" sz="1600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программ начального и основного </a:t>
            </a:r>
            <a:r>
              <a:rPr lang="ru-RU" sz="1600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общего образования достигаются </a:t>
            </a:r>
            <a:r>
              <a:rPr lang="ru-RU" sz="1600" b="1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в единстве учебной и воспитательной </a:t>
            </a:r>
            <a:r>
              <a:rPr lang="ru-RU" sz="1600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деятельности, реализуемой совместно с семьёй </a:t>
            </a:r>
            <a:r>
              <a:rPr lang="ru-RU" sz="1600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и иными институтами воспитания </a:t>
            </a:r>
            <a:endParaRPr lang="ru-RU" sz="1600" dirty="0">
              <a:solidFill>
                <a:srgbClr val="2D2B8D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44930" y="1859160"/>
            <a:ext cx="9225025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1600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Повышение роли школы в воспитании молодёжи </a:t>
            </a:r>
            <a:r>
              <a:rPr lang="ru-RU" sz="1600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как ответственных граждан России на основе традиционных российских духовно-нравственных и культурно-исторических ценностей — </a:t>
            </a:r>
            <a:r>
              <a:rPr lang="ru-RU" sz="1600" b="1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одна из ключевых целей обновления ФГОС</a:t>
            </a:r>
            <a:endParaRPr lang="ru-RU" sz="1600" b="1" dirty="0">
              <a:solidFill>
                <a:srgbClr val="2D2B8D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7244" y="2632247"/>
            <a:ext cx="543883" cy="3660488"/>
          </a:xfrm>
          <a:prstGeom prst="rect">
            <a:avLst/>
          </a:prstGeom>
          <a:solidFill>
            <a:srgbClr val="D8EBF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 общих положений ФГОС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3144558" y="5768146"/>
            <a:ext cx="11383551" cy="169746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sz="1600" dirty="0"/>
              <a:t>Расширено понятие «Воспитание»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sz="1600" dirty="0"/>
              <a:t>Скорректированы направления воспитательной работы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sz="1600" dirty="0"/>
              <a:t>Личностные результаты обучающихся представлены как результат реализации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воспитательной </a:t>
            </a:r>
            <a:r>
              <a:rPr lang="ru-RU" sz="1600" dirty="0"/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36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3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5" name="AutoShape 4"/>
          <p:cNvSpPr>
            <a:spLocks noChangeAspect="1" noChangeArrowheads="1" noTextEdit="1"/>
          </p:cNvSpPr>
          <p:nvPr/>
        </p:nvSpPr>
        <p:spPr bwMode="auto">
          <a:xfrm>
            <a:off x="5844301" y="1808388"/>
            <a:ext cx="918665" cy="3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1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2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3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30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25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8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9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31" name="Заголовок 1"/>
          <p:cNvSpPr txBox="1">
            <a:spLocks/>
          </p:cNvSpPr>
          <p:nvPr/>
        </p:nvSpPr>
        <p:spPr>
          <a:xfrm>
            <a:off x="1559295" y="268139"/>
            <a:ext cx="7772400" cy="85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  <a:cs typeface="Aharoni" pitchFamily="2" charset="-79"/>
              </a:rPr>
              <a:t>Система УМК «Гармония» </a:t>
            </a:r>
            <a:br>
              <a:rPr lang="ru-RU" sz="2200" dirty="0" smtClean="0">
                <a:solidFill>
                  <a:srgbClr val="C00000"/>
                </a:solidFill>
                <a:latin typeface="Impact" pitchFamily="34" charset="0"/>
                <a:cs typeface="Aharoni" pitchFamily="2" charset="-79"/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8102" y="1936571"/>
            <a:ext cx="1624961" cy="213875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71442" y="4159699"/>
            <a:ext cx="1575829" cy="20844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97382" y="1993279"/>
            <a:ext cx="1627698" cy="202533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54314" y="4175955"/>
            <a:ext cx="1620973" cy="2084493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05265" y="980501"/>
            <a:ext cx="4493447" cy="455508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        Ведущей идеей комплекта является формирование учебной деятельности младших школьников, её способы (постановка и решение учебных задач, самоконтроль, самооценка, продуктивное общение), обеспечивающие комфортные условия развития ребёнка в процессе обучения. Среди особенностей учебников системы можно выделить:</a:t>
            </a:r>
          </a:p>
          <a:p>
            <a:pPr algn="just"/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-ориентировка учебных курсов на формирование у младших школьников общих способов действий и усвоение понятий;</a:t>
            </a:r>
          </a:p>
          <a:p>
            <a:pPr algn="just"/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-формирование у младших школьников причинно-следственных связей, закономерностей и зависимостей;</a:t>
            </a:r>
          </a:p>
          <a:p>
            <a:pPr algn="just"/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-использование в учебном процессе различных способов, средств и форм организации учебной работы. </a:t>
            </a:r>
          </a:p>
          <a:p>
            <a:pPr algn="just"/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       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8102" y="360648"/>
            <a:ext cx="1962737" cy="12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7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5" name="AutoShape 4"/>
          <p:cNvSpPr>
            <a:spLocks noChangeAspect="1" noChangeArrowheads="1" noTextEdit="1"/>
          </p:cNvSpPr>
          <p:nvPr/>
        </p:nvSpPr>
        <p:spPr bwMode="auto">
          <a:xfrm>
            <a:off x="5844301" y="1808388"/>
            <a:ext cx="918665" cy="3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1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2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3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30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25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8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9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sp>
        <p:nvSpPr>
          <p:cNvPr id="31" name="Заголовок 1"/>
          <p:cNvSpPr txBox="1">
            <a:spLocks/>
          </p:cNvSpPr>
          <p:nvPr/>
        </p:nvSpPr>
        <p:spPr>
          <a:xfrm>
            <a:off x="1559295" y="268139"/>
            <a:ext cx="7772400" cy="85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solidFill>
                  <a:srgbClr val="C00000"/>
                </a:solidFill>
                <a:latin typeface="Impact" pitchFamily="34" charset="0"/>
                <a:cs typeface="Aharoni" pitchFamily="2" charset="-79"/>
              </a:rPr>
              <a:t>Система УМК «Лидер-кейс» </a:t>
            </a:r>
            <a:br>
              <a:rPr lang="ru-RU" sz="2200" dirty="0" smtClean="0">
                <a:solidFill>
                  <a:srgbClr val="C00000"/>
                </a:solidFill>
                <a:latin typeface="Impact" pitchFamily="34" charset="0"/>
                <a:cs typeface="Aharoni" pitchFamily="2" charset="-79"/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382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7" y="358120"/>
            <a:ext cx="2017069" cy="2417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82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5" y="3223075"/>
            <a:ext cx="1809987" cy="2417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82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94" y="1134566"/>
            <a:ext cx="1811171" cy="2372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827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30" y="3767322"/>
            <a:ext cx="1896035" cy="23929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00185" y="1514066"/>
            <a:ext cx="6427048" cy="37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1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5" name="AutoShape 4"/>
          <p:cNvSpPr>
            <a:spLocks noChangeAspect="1" noChangeArrowheads="1" noTextEdit="1"/>
          </p:cNvSpPr>
          <p:nvPr/>
        </p:nvSpPr>
        <p:spPr bwMode="auto">
          <a:xfrm>
            <a:off x="5844301" y="1808388"/>
            <a:ext cx="918665" cy="3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2" name="Группа 5"/>
          <p:cNvGrpSpPr/>
          <p:nvPr/>
        </p:nvGrpSpPr>
        <p:grpSpPr>
          <a:xfrm>
            <a:off x="11375669" y="-4589"/>
            <a:ext cx="813280" cy="6790912"/>
            <a:chOff x="8531752" y="-3442"/>
            <a:chExt cx="609960" cy="5093184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531752" y="1693368"/>
              <a:ext cx="609272" cy="566063"/>
            </a:xfrm>
            <a:prstGeom prst="rect">
              <a:avLst/>
            </a:prstGeom>
            <a:solidFill>
              <a:srgbClr val="40D4E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8531752" y="3957617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8532440" y="3391554"/>
              <a:ext cx="609272" cy="566063"/>
            </a:xfrm>
            <a:prstGeom prst="rect">
              <a:avLst/>
            </a:prstGeom>
            <a:solidFill>
              <a:srgbClr val="547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8531753" y="-3442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8532440" y="2259429"/>
              <a:ext cx="609272" cy="56606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8532440" y="4523679"/>
              <a:ext cx="609272" cy="566063"/>
            </a:xfrm>
            <a:prstGeom prst="rect">
              <a:avLst/>
            </a:prstGeom>
            <a:solidFill>
              <a:srgbClr val="F5B14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8531753" y="1127076"/>
              <a:ext cx="609272" cy="56606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8532440" y="2825491"/>
              <a:ext cx="609272" cy="566063"/>
            </a:xfrm>
            <a:prstGeom prst="rect">
              <a:avLst/>
            </a:prstGeom>
            <a:solidFill>
              <a:srgbClr val="438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8531753" y="561014"/>
              <a:ext cx="609272" cy="566063"/>
            </a:xfrm>
            <a:prstGeom prst="rect">
              <a:avLst/>
            </a:prstGeom>
            <a:solidFill>
              <a:srgbClr val="9ED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1" name="Freeform 32"/>
            <p:cNvSpPr>
              <a:spLocks noEditPoints="1"/>
            </p:cNvSpPr>
            <p:nvPr/>
          </p:nvSpPr>
          <p:spPr bwMode="auto">
            <a:xfrm>
              <a:off x="8700607" y="1885691"/>
              <a:ext cx="271564" cy="203921"/>
            </a:xfrm>
            <a:custGeom>
              <a:avLst/>
              <a:gdLst>
                <a:gd name="T0" fmla="*/ 787 w 859"/>
                <a:gd name="T1" fmla="*/ 107 h 644"/>
                <a:gd name="T2" fmla="*/ 787 w 859"/>
                <a:gd name="T3" fmla="*/ 573 h 644"/>
                <a:gd name="T4" fmla="*/ 537 w 859"/>
                <a:gd name="T5" fmla="*/ 573 h 644"/>
                <a:gd name="T6" fmla="*/ 465 w 859"/>
                <a:gd name="T7" fmla="*/ 644 h 644"/>
                <a:gd name="T8" fmla="*/ 859 w 859"/>
                <a:gd name="T9" fmla="*/ 644 h 644"/>
                <a:gd name="T10" fmla="*/ 859 w 859"/>
                <a:gd name="T11" fmla="*/ 107 h 644"/>
                <a:gd name="T12" fmla="*/ 787 w 859"/>
                <a:gd name="T13" fmla="*/ 107 h 644"/>
                <a:gd name="T14" fmla="*/ 476 w 859"/>
                <a:gd name="T15" fmla="*/ 476 h 644"/>
                <a:gd name="T16" fmla="*/ 383 w 859"/>
                <a:gd name="T17" fmla="*/ 476 h 644"/>
                <a:gd name="T18" fmla="*/ 373 w 859"/>
                <a:gd name="T19" fmla="*/ 465 h 644"/>
                <a:gd name="T20" fmla="*/ 179 w 859"/>
                <a:gd name="T21" fmla="*/ 465 h 644"/>
                <a:gd name="T22" fmla="*/ 179 w 859"/>
                <a:gd name="T23" fmla="*/ 71 h 644"/>
                <a:gd name="T24" fmla="*/ 344 w 859"/>
                <a:gd name="T25" fmla="*/ 71 h 644"/>
                <a:gd name="T26" fmla="*/ 393 w 859"/>
                <a:gd name="T27" fmla="*/ 96 h 644"/>
                <a:gd name="T28" fmla="*/ 393 w 859"/>
                <a:gd name="T29" fmla="*/ 358 h 644"/>
                <a:gd name="T30" fmla="*/ 465 w 859"/>
                <a:gd name="T31" fmla="*/ 358 h 644"/>
                <a:gd name="T32" fmla="*/ 465 w 859"/>
                <a:gd name="T33" fmla="*/ 96 h 644"/>
                <a:gd name="T34" fmla="*/ 515 w 859"/>
                <a:gd name="T35" fmla="*/ 71 h 644"/>
                <a:gd name="T36" fmla="*/ 680 w 859"/>
                <a:gd name="T37" fmla="*/ 71 h 644"/>
                <a:gd name="T38" fmla="*/ 680 w 859"/>
                <a:gd name="T39" fmla="*/ 465 h 644"/>
                <a:gd name="T40" fmla="*/ 486 w 859"/>
                <a:gd name="T41" fmla="*/ 465 h 644"/>
                <a:gd name="T42" fmla="*/ 476 w 859"/>
                <a:gd name="T43" fmla="*/ 476 h 644"/>
                <a:gd name="T44" fmla="*/ 752 w 859"/>
                <a:gd name="T45" fmla="*/ 537 h 644"/>
                <a:gd name="T46" fmla="*/ 752 w 859"/>
                <a:gd name="T47" fmla="*/ 0 h 644"/>
                <a:gd name="T48" fmla="*/ 486 w 859"/>
                <a:gd name="T49" fmla="*/ 0 h 644"/>
                <a:gd name="T50" fmla="*/ 476 w 859"/>
                <a:gd name="T51" fmla="*/ 10 h 644"/>
                <a:gd name="T52" fmla="*/ 383 w 859"/>
                <a:gd name="T53" fmla="*/ 10 h 644"/>
                <a:gd name="T54" fmla="*/ 373 w 859"/>
                <a:gd name="T55" fmla="*/ 0 h 644"/>
                <a:gd name="T56" fmla="*/ 107 w 859"/>
                <a:gd name="T57" fmla="*/ 0 h 644"/>
                <a:gd name="T58" fmla="*/ 107 w 859"/>
                <a:gd name="T59" fmla="*/ 537 h 644"/>
                <a:gd name="T60" fmla="*/ 344 w 859"/>
                <a:gd name="T61" fmla="*/ 537 h 644"/>
                <a:gd name="T62" fmla="*/ 429 w 859"/>
                <a:gd name="T63" fmla="*/ 566 h 644"/>
                <a:gd name="T64" fmla="*/ 515 w 859"/>
                <a:gd name="T65" fmla="*/ 537 h 644"/>
                <a:gd name="T66" fmla="*/ 752 w 859"/>
                <a:gd name="T67" fmla="*/ 537 h 644"/>
                <a:gd name="T68" fmla="*/ 71 w 859"/>
                <a:gd name="T69" fmla="*/ 573 h 644"/>
                <a:gd name="T70" fmla="*/ 71 w 859"/>
                <a:gd name="T71" fmla="*/ 107 h 644"/>
                <a:gd name="T72" fmla="*/ 0 w 859"/>
                <a:gd name="T73" fmla="*/ 107 h 644"/>
                <a:gd name="T74" fmla="*/ 0 w 859"/>
                <a:gd name="T75" fmla="*/ 644 h 644"/>
                <a:gd name="T76" fmla="*/ 394 w 859"/>
                <a:gd name="T77" fmla="*/ 644 h 644"/>
                <a:gd name="T78" fmla="*/ 322 w 859"/>
                <a:gd name="T79" fmla="*/ 573 h 644"/>
                <a:gd name="T80" fmla="*/ 71 w 859"/>
                <a:gd name="T81" fmla="*/ 573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9" h="644">
                  <a:moveTo>
                    <a:pt x="787" y="107"/>
                  </a:moveTo>
                  <a:lnTo>
                    <a:pt x="787" y="573"/>
                  </a:lnTo>
                  <a:lnTo>
                    <a:pt x="537" y="573"/>
                  </a:lnTo>
                  <a:lnTo>
                    <a:pt x="465" y="644"/>
                  </a:lnTo>
                  <a:lnTo>
                    <a:pt x="859" y="644"/>
                  </a:lnTo>
                  <a:lnTo>
                    <a:pt x="859" y="107"/>
                  </a:lnTo>
                  <a:lnTo>
                    <a:pt x="787" y="107"/>
                  </a:lnTo>
                  <a:close/>
                  <a:moveTo>
                    <a:pt x="476" y="476"/>
                  </a:moveTo>
                  <a:cubicBezTo>
                    <a:pt x="450" y="501"/>
                    <a:pt x="409" y="501"/>
                    <a:pt x="383" y="476"/>
                  </a:cubicBezTo>
                  <a:lnTo>
                    <a:pt x="373" y="465"/>
                  </a:lnTo>
                  <a:lnTo>
                    <a:pt x="179" y="465"/>
                  </a:lnTo>
                  <a:lnTo>
                    <a:pt x="179" y="71"/>
                  </a:lnTo>
                  <a:lnTo>
                    <a:pt x="344" y="71"/>
                  </a:lnTo>
                  <a:cubicBezTo>
                    <a:pt x="359" y="71"/>
                    <a:pt x="393" y="91"/>
                    <a:pt x="393" y="96"/>
                  </a:cubicBezTo>
                  <a:lnTo>
                    <a:pt x="393" y="358"/>
                  </a:lnTo>
                  <a:lnTo>
                    <a:pt x="465" y="358"/>
                  </a:lnTo>
                  <a:lnTo>
                    <a:pt x="465" y="96"/>
                  </a:lnTo>
                  <a:cubicBezTo>
                    <a:pt x="465" y="91"/>
                    <a:pt x="500" y="71"/>
                    <a:pt x="515" y="71"/>
                  </a:cubicBezTo>
                  <a:lnTo>
                    <a:pt x="680" y="71"/>
                  </a:lnTo>
                  <a:lnTo>
                    <a:pt x="680" y="465"/>
                  </a:lnTo>
                  <a:lnTo>
                    <a:pt x="486" y="465"/>
                  </a:lnTo>
                  <a:lnTo>
                    <a:pt x="476" y="476"/>
                  </a:lnTo>
                  <a:close/>
                  <a:moveTo>
                    <a:pt x="752" y="537"/>
                  </a:moveTo>
                  <a:lnTo>
                    <a:pt x="752" y="0"/>
                  </a:lnTo>
                  <a:lnTo>
                    <a:pt x="486" y="0"/>
                  </a:lnTo>
                  <a:lnTo>
                    <a:pt x="476" y="10"/>
                  </a:lnTo>
                  <a:cubicBezTo>
                    <a:pt x="450" y="36"/>
                    <a:pt x="409" y="36"/>
                    <a:pt x="383" y="10"/>
                  </a:cubicBezTo>
                  <a:lnTo>
                    <a:pt x="373" y="0"/>
                  </a:lnTo>
                  <a:lnTo>
                    <a:pt x="107" y="0"/>
                  </a:lnTo>
                  <a:lnTo>
                    <a:pt x="107" y="537"/>
                  </a:lnTo>
                  <a:lnTo>
                    <a:pt x="344" y="537"/>
                  </a:lnTo>
                  <a:cubicBezTo>
                    <a:pt x="369" y="573"/>
                    <a:pt x="399" y="566"/>
                    <a:pt x="429" y="566"/>
                  </a:cubicBezTo>
                  <a:cubicBezTo>
                    <a:pt x="460" y="566"/>
                    <a:pt x="490" y="573"/>
                    <a:pt x="515" y="537"/>
                  </a:cubicBezTo>
                  <a:lnTo>
                    <a:pt x="752" y="537"/>
                  </a:lnTo>
                  <a:close/>
                  <a:moveTo>
                    <a:pt x="71" y="573"/>
                  </a:moveTo>
                  <a:lnTo>
                    <a:pt x="71" y="107"/>
                  </a:lnTo>
                  <a:lnTo>
                    <a:pt x="0" y="107"/>
                  </a:lnTo>
                  <a:lnTo>
                    <a:pt x="0" y="644"/>
                  </a:lnTo>
                  <a:lnTo>
                    <a:pt x="394" y="644"/>
                  </a:lnTo>
                  <a:lnTo>
                    <a:pt x="322" y="573"/>
                  </a:lnTo>
                  <a:lnTo>
                    <a:pt x="7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2" name="Freeform 40"/>
            <p:cNvSpPr>
              <a:spLocks noEditPoints="1"/>
            </p:cNvSpPr>
            <p:nvPr/>
          </p:nvSpPr>
          <p:spPr bwMode="auto">
            <a:xfrm>
              <a:off x="8701296" y="1308377"/>
              <a:ext cx="270186" cy="225965"/>
            </a:xfrm>
            <a:custGeom>
              <a:avLst/>
              <a:gdLst>
                <a:gd name="T0" fmla="*/ 716 w 859"/>
                <a:gd name="T1" fmla="*/ 0 h 716"/>
                <a:gd name="T2" fmla="*/ 143 w 859"/>
                <a:gd name="T3" fmla="*/ 0 h 716"/>
                <a:gd name="T4" fmla="*/ 0 w 859"/>
                <a:gd name="T5" fmla="*/ 143 h 716"/>
                <a:gd name="T6" fmla="*/ 143 w 859"/>
                <a:gd name="T7" fmla="*/ 286 h 716"/>
                <a:gd name="T8" fmla="*/ 286 w 859"/>
                <a:gd name="T9" fmla="*/ 143 h 716"/>
                <a:gd name="T10" fmla="*/ 215 w 859"/>
                <a:gd name="T11" fmla="*/ 143 h 716"/>
                <a:gd name="T12" fmla="*/ 143 w 859"/>
                <a:gd name="T13" fmla="*/ 215 h 716"/>
                <a:gd name="T14" fmla="*/ 72 w 859"/>
                <a:gd name="T15" fmla="*/ 143 h 716"/>
                <a:gd name="T16" fmla="*/ 143 w 859"/>
                <a:gd name="T17" fmla="*/ 72 h 716"/>
                <a:gd name="T18" fmla="*/ 716 w 859"/>
                <a:gd name="T19" fmla="*/ 72 h 716"/>
                <a:gd name="T20" fmla="*/ 788 w 859"/>
                <a:gd name="T21" fmla="*/ 143 h 716"/>
                <a:gd name="T22" fmla="*/ 716 w 859"/>
                <a:gd name="T23" fmla="*/ 215 h 716"/>
                <a:gd name="T24" fmla="*/ 645 w 859"/>
                <a:gd name="T25" fmla="*/ 143 h 716"/>
                <a:gd name="T26" fmla="*/ 573 w 859"/>
                <a:gd name="T27" fmla="*/ 143 h 716"/>
                <a:gd name="T28" fmla="*/ 716 w 859"/>
                <a:gd name="T29" fmla="*/ 286 h 716"/>
                <a:gd name="T30" fmla="*/ 859 w 859"/>
                <a:gd name="T31" fmla="*/ 143 h 716"/>
                <a:gd name="T32" fmla="*/ 716 w 859"/>
                <a:gd name="T33" fmla="*/ 0 h 716"/>
                <a:gd name="T34" fmla="*/ 394 w 859"/>
                <a:gd name="T35" fmla="*/ 143 h 716"/>
                <a:gd name="T36" fmla="*/ 394 w 859"/>
                <a:gd name="T37" fmla="*/ 573 h 716"/>
                <a:gd name="T38" fmla="*/ 465 w 859"/>
                <a:gd name="T39" fmla="*/ 573 h 716"/>
                <a:gd name="T40" fmla="*/ 465 w 859"/>
                <a:gd name="T41" fmla="*/ 143 h 716"/>
                <a:gd name="T42" fmla="*/ 394 w 859"/>
                <a:gd name="T43" fmla="*/ 143 h 716"/>
                <a:gd name="T44" fmla="*/ 537 w 859"/>
                <a:gd name="T45" fmla="*/ 262 h 716"/>
                <a:gd name="T46" fmla="*/ 537 w 859"/>
                <a:gd name="T47" fmla="*/ 573 h 716"/>
                <a:gd name="T48" fmla="*/ 609 w 859"/>
                <a:gd name="T49" fmla="*/ 573 h 716"/>
                <a:gd name="T50" fmla="*/ 609 w 859"/>
                <a:gd name="T51" fmla="*/ 329 h 716"/>
                <a:gd name="T52" fmla="*/ 537 w 859"/>
                <a:gd name="T53" fmla="*/ 262 h 716"/>
                <a:gd name="T54" fmla="*/ 250 w 859"/>
                <a:gd name="T55" fmla="*/ 329 h 716"/>
                <a:gd name="T56" fmla="*/ 250 w 859"/>
                <a:gd name="T57" fmla="*/ 573 h 716"/>
                <a:gd name="T58" fmla="*/ 322 w 859"/>
                <a:gd name="T59" fmla="*/ 573 h 716"/>
                <a:gd name="T60" fmla="*/ 322 w 859"/>
                <a:gd name="T61" fmla="*/ 262 h 716"/>
                <a:gd name="T62" fmla="*/ 250 w 859"/>
                <a:gd name="T63" fmla="*/ 329 h 716"/>
                <a:gd name="T64" fmla="*/ 143 w 859"/>
                <a:gd name="T65" fmla="*/ 716 h 716"/>
                <a:gd name="T66" fmla="*/ 716 w 859"/>
                <a:gd name="T67" fmla="*/ 716 h 716"/>
                <a:gd name="T68" fmla="*/ 716 w 859"/>
                <a:gd name="T69" fmla="*/ 645 h 716"/>
                <a:gd name="T70" fmla="*/ 143 w 859"/>
                <a:gd name="T71" fmla="*/ 645 h 716"/>
                <a:gd name="T72" fmla="*/ 143 w 859"/>
                <a:gd name="T73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716">
                  <a:moveTo>
                    <a:pt x="716" y="0"/>
                  </a:move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2" y="286"/>
                    <a:pt x="286" y="215"/>
                    <a:pt x="286" y="143"/>
                  </a:cubicBezTo>
                  <a:lnTo>
                    <a:pt x="215" y="143"/>
                  </a:lnTo>
                  <a:cubicBezTo>
                    <a:pt x="215" y="179"/>
                    <a:pt x="183" y="215"/>
                    <a:pt x="143" y="215"/>
                  </a:cubicBezTo>
                  <a:cubicBezTo>
                    <a:pt x="104" y="215"/>
                    <a:pt x="72" y="183"/>
                    <a:pt x="72" y="143"/>
                  </a:cubicBezTo>
                  <a:cubicBezTo>
                    <a:pt x="72" y="104"/>
                    <a:pt x="104" y="72"/>
                    <a:pt x="143" y="72"/>
                  </a:cubicBezTo>
                  <a:lnTo>
                    <a:pt x="716" y="72"/>
                  </a:lnTo>
                  <a:cubicBezTo>
                    <a:pt x="756" y="72"/>
                    <a:pt x="788" y="104"/>
                    <a:pt x="788" y="143"/>
                  </a:cubicBezTo>
                  <a:cubicBezTo>
                    <a:pt x="788" y="183"/>
                    <a:pt x="756" y="215"/>
                    <a:pt x="716" y="215"/>
                  </a:cubicBezTo>
                  <a:cubicBezTo>
                    <a:pt x="677" y="215"/>
                    <a:pt x="645" y="179"/>
                    <a:pt x="645" y="143"/>
                  </a:cubicBezTo>
                  <a:lnTo>
                    <a:pt x="573" y="143"/>
                  </a:lnTo>
                  <a:cubicBezTo>
                    <a:pt x="573" y="215"/>
                    <a:pt x="637" y="286"/>
                    <a:pt x="716" y="286"/>
                  </a:cubicBezTo>
                  <a:cubicBezTo>
                    <a:pt x="795" y="286"/>
                    <a:pt x="859" y="222"/>
                    <a:pt x="859" y="143"/>
                  </a:cubicBezTo>
                  <a:cubicBezTo>
                    <a:pt x="859" y="64"/>
                    <a:pt x="795" y="0"/>
                    <a:pt x="716" y="0"/>
                  </a:cubicBezTo>
                  <a:close/>
                  <a:moveTo>
                    <a:pt x="394" y="143"/>
                  </a:moveTo>
                  <a:lnTo>
                    <a:pt x="394" y="573"/>
                  </a:lnTo>
                  <a:lnTo>
                    <a:pt x="465" y="573"/>
                  </a:lnTo>
                  <a:lnTo>
                    <a:pt x="465" y="143"/>
                  </a:lnTo>
                  <a:lnTo>
                    <a:pt x="394" y="143"/>
                  </a:lnTo>
                  <a:close/>
                  <a:moveTo>
                    <a:pt x="537" y="262"/>
                  </a:moveTo>
                  <a:lnTo>
                    <a:pt x="537" y="573"/>
                  </a:lnTo>
                  <a:lnTo>
                    <a:pt x="609" y="573"/>
                  </a:lnTo>
                  <a:lnTo>
                    <a:pt x="609" y="329"/>
                  </a:lnTo>
                  <a:cubicBezTo>
                    <a:pt x="573" y="312"/>
                    <a:pt x="573" y="289"/>
                    <a:pt x="537" y="262"/>
                  </a:cubicBezTo>
                  <a:close/>
                  <a:moveTo>
                    <a:pt x="250" y="329"/>
                  </a:moveTo>
                  <a:lnTo>
                    <a:pt x="250" y="573"/>
                  </a:lnTo>
                  <a:lnTo>
                    <a:pt x="322" y="573"/>
                  </a:lnTo>
                  <a:lnTo>
                    <a:pt x="322" y="262"/>
                  </a:lnTo>
                  <a:cubicBezTo>
                    <a:pt x="286" y="289"/>
                    <a:pt x="286" y="312"/>
                    <a:pt x="250" y="329"/>
                  </a:cubicBezTo>
                  <a:close/>
                  <a:moveTo>
                    <a:pt x="143" y="716"/>
                  </a:moveTo>
                  <a:lnTo>
                    <a:pt x="716" y="716"/>
                  </a:lnTo>
                  <a:lnTo>
                    <a:pt x="716" y="645"/>
                  </a:lnTo>
                  <a:lnTo>
                    <a:pt x="143" y="645"/>
                  </a:lnTo>
                  <a:lnTo>
                    <a:pt x="143" y="7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8700607" y="3567344"/>
              <a:ext cx="271564" cy="236988"/>
            </a:xfrm>
            <a:custGeom>
              <a:avLst/>
              <a:gdLst>
                <a:gd name="T0" fmla="*/ 860 w 860"/>
                <a:gd name="T1" fmla="*/ 251 h 752"/>
                <a:gd name="T2" fmla="*/ 430 w 860"/>
                <a:gd name="T3" fmla="*/ 0 h 752"/>
                <a:gd name="T4" fmla="*/ 0 w 860"/>
                <a:gd name="T5" fmla="*/ 251 h 752"/>
                <a:gd name="T6" fmla="*/ 144 w 860"/>
                <a:gd name="T7" fmla="*/ 334 h 752"/>
                <a:gd name="T8" fmla="*/ 144 w 860"/>
                <a:gd name="T9" fmla="*/ 475 h 752"/>
                <a:gd name="T10" fmla="*/ 149 w 860"/>
                <a:gd name="T11" fmla="*/ 484 h 752"/>
                <a:gd name="T12" fmla="*/ 430 w 860"/>
                <a:gd name="T13" fmla="*/ 644 h 752"/>
                <a:gd name="T14" fmla="*/ 573 w 860"/>
                <a:gd name="T15" fmla="*/ 610 h 752"/>
                <a:gd name="T16" fmla="*/ 573 w 860"/>
                <a:gd name="T17" fmla="*/ 528 h 752"/>
                <a:gd name="T18" fmla="*/ 430 w 860"/>
                <a:gd name="T19" fmla="*/ 573 h 752"/>
                <a:gd name="T20" fmla="*/ 215 w 860"/>
                <a:gd name="T21" fmla="*/ 455 h 752"/>
                <a:gd name="T22" fmla="*/ 215 w 860"/>
                <a:gd name="T23" fmla="*/ 376 h 752"/>
                <a:gd name="T24" fmla="*/ 430 w 860"/>
                <a:gd name="T25" fmla="*/ 501 h 752"/>
                <a:gd name="T26" fmla="*/ 553 w 860"/>
                <a:gd name="T27" fmla="*/ 430 h 752"/>
                <a:gd name="T28" fmla="*/ 483 w 860"/>
                <a:gd name="T29" fmla="*/ 388 h 752"/>
                <a:gd name="T30" fmla="*/ 430 w 860"/>
                <a:gd name="T31" fmla="*/ 418 h 752"/>
                <a:gd name="T32" fmla="*/ 142 w 860"/>
                <a:gd name="T33" fmla="*/ 251 h 752"/>
                <a:gd name="T34" fmla="*/ 430 w 860"/>
                <a:gd name="T35" fmla="*/ 83 h 752"/>
                <a:gd name="T36" fmla="*/ 718 w 860"/>
                <a:gd name="T37" fmla="*/ 251 h 752"/>
                <a:gd name="T38" fmla="*/ 624 w 860"/>
                <a:gd name="T39" fmla="*/ 305 h 752"/>
                <a:gd name="T40" fmla="*/ 454 w 860"/>
                <a:gd name="T41" fmla="*/ 204 h 752"/>
                <a:gd name="T42" fmla="*/ 391 w 860"/>
                <a:gd name="T43" fmla="*/ 247 h 752"/>
                <a:gd name="T44" fmla="*/ 390 w 860"/>
                <a:gd name="T45" fmla="*/ 249 h 752"/>
                <a:gd name="T46" fmla="*/ 645 w 860"/>
                <a:gd name="T47" fmla="*/ 401 h 752"/>
                <a:gd name="T48" fmla="*/ 645 w 860"/>
                <a:gd name="T49" fmla="*/ 752 h 752"/>
                <a:gd name="T50" fmla="*/ 717 w 860"/>
                <a:gd name="T51" fmla="*/ 752 h 752"/>
                <a:gd name="T52" fmla="*/ 717 w 860"/>
                <a:gd name="T53" fmla="*/ 360 h 752"/>
                <a:gd name="T54" fmla="*/ 694 w 860"/>
                <a:gd name="T55" fmla="*/ 347 h 752"/>
                <a:gd name="T56" fmla="*/ 860 w 860"/>
                <a:gd name="T57" fmla="*/ 251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0" h="752">
                  <a:moveTo>
                    <a:pt x="860" y="251"/>
                  </a:moveTo>
                  <a:lnTo>
                    <a:pt x="430" y="0"/>
                  </a:lnTo>
                  <a:lnTo>
                    <a:pt x="0" y="251"/>
                  </a:lnTo>
                  <a:lnTo>
                    <a:pt x="144" y="334"/>
                  </a:lnTo>
                  <a:lnTo>
                    <a:pt x="144" y="475"/>
                  </a:lnTo>
                  <a:lnTo>
                    <a:pt x="149" y="484"/>
                  </a:lnTo>
                  <a:cubicBezTo>
                    <a:pt x="207" y="583"/>
                    <a:pt x="315" y="644"/>
                    <a:pt x="430" y="644"/>
                  </a:cubicBezTo>
                  <a:cubicBezTo>
                    <a:pt x="480" y="644"/>
                    <a:pt x="529" y="632"/>
                    <a:pt x="573" y="610"/>
                  </a:cubicBezTo>
                  <a:lnTo>
                    <a:pt x="573" y="528"/>
                  </a:lnTo>
                  <a:cubicBezTo>
                    <a:pt x="532" y="556"/>
                    <a:pt x="482" y="573"/>
                    <a:pt x="430" y="573"/>
                  </a:cubicBezTo>
                  <a:cubicBezTo>
                    <a:pt x="343" y="573"/>
                    <a:pt x="262" y="528"/>
                    <a:pt x="215" y="455"/>
                  </a:cubicBezTo>
                  <a:lnTo>
                    <a:pt x="215" y="376"/>
                  </a:lnTo>
                  <a:lnTo>
                    <a:pt x="430" y="501"/>
                  </a:lnTo>
                  <a:lnTo>
                    <a:pt x="553" y="430"/>
                  </a:lnTo>
                  <a:lnTo>
                    <a:pt x="483" y="388"/>
                  </a:lnTo>
                  <a:lnTo>
                    <a:pt x="430" y="418"/>
                  </a:lnTo>
                  <a:lnTo>
                    <a:pt x="142" y="251"/>
                  </a:lnTo>
                  <a:lnTo>
                    <a:pt x="430" y="83"/>
                  </a:lnTo>
                  <a:lnTo>
                    <a:pt x="718" y="251"/>
                  </a:lnTo>
                  <a:lnTo>
                    <a:pt x="624" y="305"/>
                  </a:lnTo>
                  <a:lnTo>
                    <a:pt x="454" y="204"/>
                  </a:lnTo>
                  <a:lnTo>
                    <a:pt x="391" y="247"/>
                  </a:lnTo>
                  <a:lnTo>
                    <a:pt x="390" y="249"/>
                  </a:lnTo>
                  <a:lnTo>
                    <a:pt x="645" y="401"/>
                  </a:lnTo>
                  <a:lnTo>
                    <a:pt x="645" y="752"/>
                  </a:lnTo>
                  <a:lnTo>
                    <a:pt x="717" y="752"/>
                  </a:lnTo>
                  <a:lnTo>
                    <a:pt x="717" y="360"/>
                  </a:lnTo>
                  <a:lnTo>
                    <a:pt x="694" y="347"/>
                  </a:lnTo>
                  <a:lnTo>
                    <a:pt x="860" y="2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3" name="Группа 68"/>
            <p:cNvGrpSpPr/>
            <p:nvPr/>
          </p:nvGrpSpPr>
          <p:grpSpPr>
            <a:xfrm>
              <a:off x="8710946" y="150720"/>
              <a:ext cx="250887" cy="271436"/>
              <a:chOff x="477468" y="2705515"/>
              <a:chExt cx="409903" cy="443477"/>
            </a:xfrm>
          </p:grpSpPr>
          <p:sp>
            <p:nvSpPr>
              <p:cNvPr id="30" name="Freeform 42"/>
              <p:cNvSpPr>
                <a:spLocks noEditPoints="1"/>
              </p:cNvSpPr>
              <p:nvPr/>
            </p:nvSpPr>
            <p:spPr bwMode="auto">
              <a:xfrm>
                <a:off x="477468" y="2705515"/>
                <a:ext cx="409903" cy="387195"/>
              </a:xfrm>
              <a:custGeom>
                <a:avLst/>
                <a:gdLst>
                  <a:gd name="T0" fmla="*/ 218 w 793"/>
                  <a:gd name="T1" fmla="*/ 575 h 751"/>
                  <a:gd name="T2" fmla="*/ 194 w 793"/>
                  <a:gd name="T3" fmla="*/ 95 h 751"/>
                  <a:gd name="T4" fmla="*/ 219 w 793"/>
                  <a:gd name="T5" fmla="*/ 121 h 751"/>
                  <a:gd name="T6" fmla="*/ 149 w 793"/>
                  <a:gd name="T7" fmla="*/ 322 h 751"/>
                  <a:gd name="T8" fmla="*/ 471 w 793"/>
                  <a:gd name="T9" fmla="*/ 644 h 751"/>
                  <a:gd name="T10" fmla="*/ 672 w 793"/>
                  <a:gd name="T11" fmla="*/ 574 h 751"/>
                  <a:gd name="T12" fmla="*/ 698 w 793"/>
                  <a:gd name="T13" fmla="*/ 599 h 751"/>
                  <a:gd name="T14" fmla="*/ 218 w 793"/>
                  <a:gd name="T15" fmla="*/ 575 h 751"/>
                  <a:gd name="T16" fmla="*/ 471 w 793"/>
                  <a:gd name="T17" fmla="*/ 71 h 751"/>
                  <a:gd name="T18" fmla="*/ 722 w 793"/>
                  <a:gd name="T19" fmla="*/ 322 h 751"/>
                  <a:gd name="T20" fmla="*/ 471 w 793"/>
                  <a:gd name="T21" fmla="*/ 573 h 751"/>
                  <a:gd name="T22" fmla="*/ 220 w 793"/>
                  <a:gd name="T23" fmla="*/ 322 h 751"/>
                  <a:gd name="T24" fmla="*/ 471 w 793"/>
                  <a:gd name="T25" fmla="*/ 71 h 751"/>
                  <a:gd name="T26" fmla="*/ 723 w 793"/>
                  <a:gd name="T27" fmla="*/ 523 h 751"/>
                  <a:gd name="T28" fmla="*/ 793 w 793"/>
                  <a:gd name="T29" fmla="*/ 322 h 751"/>
                  <a:gd name="T30" fmla="*/ 471 w 793"/>
                  <a:gd name="T31" fmla="*/ 0 h 751"/>
                  <a:gd name="T32" fmla="*/ 270 w 793"/>
                  <a:gd name="T33" fmla="*/ 71 h 751"/>
                  <a:gd name="T34" fmla="*/ 218 w 793"/>
                  <a:gd name="T35" fmla="*/ 18 h 751"/>
                  <a:gd name="T36" fmla="*/ 192 w 793"/>
                  <a:gd name="T37" fmla="*/ 8 h 751"/>
                  <a:gd name="T38" fmla="*/ 192 w 793"/>
                  <a:gd name="T39" fmla="*/ 8 h 751"/>
                  <a:gd name="T40" fmla="*/ 167 w 793"/>
                  <a:gd name="T41" fmla="*/ 18 h 751"/>
                  <a:gd name="T42" fmla="*/ 167 w 793"/>
                  <a:gd name="T43" fmla="*/ 626 h 751"/>
                  <a:gd name="T44" fmla="*/ 471 w 793"/>
                  <a:gd name="T45" fmla="*/ 751 h 751"/>
                  <a:gd name="T46" fmla="*/ 775 w 793"/>
                  <a:gd name="T47" fmla="*/ 626 h 751"/>
                  <a:gd name="T48" fmla="*/ 785 w 793"/>
                  <a:gd name="T49" fmla="*/ 601 h 751"/>
                  <a:gd name="T50" fmla="*/ 775 w 793"/>
                  <a:gd name="T51" fmla="*/ 575 h 751"/>
                  <a:gd name="T52" fmla="*/ 723 w 793"/>
                  <a:gd name="T53" fmla="*/ 523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" h="751">
                    <a:moveTo>
                      <a:pt x="218" y="575"/>
                    </a:moveTo>
                    <a:cubicBezTo>
                      <a:pt x="87" y="444"/>
                      <a:pt x="79" y="236"/>
                      <a:pt x="194" y="95"/>
                    </a:cubicBezTo>
                    <a:lnTo>
                      <a:pt x="219" y="121"/>
                    </a:lnTo>
                    <a:cubicBezTo>
                      <a:pt x="175" y="176"/>
                      <a:pt x="149" y="246"/>
                      <a:pt x="149" y="322"/>
                    </a:cubicBezTo>
                    <a:cubicBezTo>
                      <a:pt x="149" y="500"/>
                      <a:pt x="293" y="644"/>
                      <a:pt x="471" y="644"/>
                    </a:cubicBezTo>
                    <a:cubicBezTo>
                      <a:pt x="547" y="644"/>
                      <a:pt x="617" y="618"/>
                      <a:pt x="672" y="574"/>
                    </a:cubicBezTo>
                    <a:lnTo>
                      <a:pt x="698" y="599"/>
                    </a:lnTo>
                    <a:cubicBezTo>
                      <a:pt x="557" y="714"/>
                      <a:pt x="349" y="706"/>
                      <a:pt x="218" y="575"/>
                    </a:cubicBezTo>
                    <a:close/>
                    <a:moveTo>
                      <a:pt x="471" y="71"/>
                    </a:moveTo>
                    <a:cubicBezTo>
                      <a:pt x="609" y="71"/>
                      <a:pt x="722" y="184"/>
                      <a:pt x="722" y="322"/>
                    </a:cubicBezTo>
                    <a:cubicBezTo>
                      <a:pt x="722" y="460"/>
                      <a:pt x="609" y="573"/>
                      <a:pt x="471" y="573"/>
                    </a:cubicBezTo>
                    <a:cubicBezTo>
                      <a:pt x="333" y="573"/>
                      <a:pt x="220" y="460"/>
                      <a:pt x="220" y="322"/>
                    </a:cubicBezTo>
                    <a:cubicBezTo>
                      <a:pt x="220" y="184"/>
                      <a:pt x="333" y="71"/>
                      <a:pt x="471" y="71"/>
                    </a:cubicBezTo>
                    <a:close/>
                    <a:moveTo>
                      <a:pt x="723" y="523"/>
                    </a:moveTo>
                    <a:cubicBezTo>
                      <a:pt x="767" y="468"/>
                      <a:pt x="793" y="398"/>
                      <a:pt x="793" y="322"/>
                    </a:cubicBezTo>
                    <a:cubicBezTo>
                      <a:pt x="793" y="144"/>
                      <a:pt x="649" y="0"/>
                      <a:pt x="471" y="0"/>
                    </a:cubicBezTo>
                    <a:cubicBezTo>
                      <a:pt x="395" y="0"/>
                      <a:pt x="325" y="26"/>
                      <a:pt x="270" y="71"/>
                    </a:cubicBezTo>
                    <a:lnTo>
                      <a:pt x="218" y="18"/>
                    </a:lnTo>
                    <a:cubicBezTo>
                      <a:pt x="211" y="11"/>
                      <a:pt x="202" y="8"/>
                      <a:pt x="192" y="8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3" y="8"/>
                      <a:pt x="174" y="11"/>
                      <a:pt x="167" y="18"/>
                    </a:cubicBezTo>
                    <a:cubicBezTo>
                      <a:pt x="0" y="186"/>
                      <a:pt x="0" y="458"/>
                      <a:pt x="167" y="626"/>
                    </a:cubicBezTo>
                    <a:cubicBezTo>
                      <a:pt x="251" y="710"/>
                      <a:pt x="361" y="751"/>
                      <a:pt x="471" y="751"/>
                    </a:cubicBezTo>
                    <a:cubicBezTo>
                      <a:pt x="581" y="751"/>
                      <a:pt x="691" y="710"/>
                      <a:pt x="775" y="626"/>
                    </a:cubicBezTo>
                    <a:cubicBezTo>
                      <a:pt x="782" y="619"/>
                      <a:pt x="785" y="610"/>
                      <a:pt x="785" y="601"/>
                    </a:cubicBezTo>
                    <a:cubicBezTo>
                      <a:pt x="785" y="591"/>
                      <a:pt x="782" y="582"/>
                      <a:pt x="775" y="575"/>
                    </a:cubicBezTo>
                    <a:lnTo>
                      <a:pt x="723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/>
            </p:nvSpPr>
            <p:spPr bwMode="auto">
              <a:xfrm>
                <a:off x="637377" y="3110722"/>
                <a:ext cx="148646" cy="382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25" name="Freeform 44"/>
            <p:cNvSpPr>
              <a:spLocks noEditPoints="1"/>
            </p:cNvSpPr>
            <p:nvPr/>
          </p:nvSpPr>
          <p:spPr bwMode="auto">
            <a:xfrm>
              <a:off x="8704742" y="4098042"/>
              <a:ext cx="263294" cy="285213"/>
            </a:xfrm>
            <a:custGeom>
              <a:avLst/>
              <a:gdLst>
                <a:gd name="T0" fmla="*/ 583 w 837"/>
                <a:gd name="T1" fmla="*/ 579 h 901"/>
                <a:gd name="T2" fmla="*/ 511 w 837"/>
                <a:gd name="T3" fmla="*/ 650 h 901"/>
                <a:gd name="T4" fmla="*/ 583 w 837"/>
                <a:gd name="T5" fmla="*/ 722 h 901"/>
                <a:gd name="T6" fmla="*/ 654 w 837"/>
                <a:gd name="T7" fmla="*/ 650 h 901"/>
                <a:gd name="T8" fmla="*/ 583 w 837"/>
                <a:gd name="T9" fmla="*/ 579 h 901"/>
                <a:gd name="T10" fmla="*/ 332 w 837"/>
                <a:gd name="T11" fmla="*/ 579 h 901"/>
                <a:gd name="T12" fmla="*/ 260 w 837"/>
                <a:gd name="T13" fmla="*/ 650 h 901"/>
                <a:gd name="T14" fmla="*/ 332 w 837"/>
                <a:gd name="T15" fmla="*/ 722 h 901"/>
                <a:gd name="T16" fmla="*/ 404 w 837"/>
                <a:gd name="T17" fmla="*/ 650 h 901"/>
                <a:gd name="T18" fmla="*/ 332 w 837"/>
                <a:gd name="T19" fmla="*/ 579 h 901"/>
                <a:gd name="T20" fmla="*/ 332 w 837"/>
                <a:gd name="T21" fmla="*/ 435 h 901"/>
                <a:gd name="T22" fmla="*/ 260 w 837"/>
                <a:gd name="T23" fmla="*/ 364 h 901"/>
                <a:gd name="T24" fmla="*/ 189 w 837"/>
                <a:gd name="T25" fmla="*/ 435 h 901"/>
                <a:gd name="T26" fmla="*/ 260 w 837"/>
                <a:gd name="T27" fmla="*/ 507 h 901"/>
                <a:gd name="T28" fmla="*/ 332 w 837"/>
                <a:gd name="T29" fmla="*/ 435 h 901"/>
                <a:gd name="T30" fmla="*/ 404 w 837"/>
                <a:gd name="T31" fmla="*/ 185 h 901"/>
                <a:gd name="T32" fmla="*/ 332 w 837"/>
                <a:gd name="T33" fmla="*/ 256 h 901"/>
                <a:gd name="T34" fmla="*/ 404 w 837"/>
                <a:gd name="T35" fmla="*/ 328 h 901"/>
                <a:gd name="T36" fmla="*/ 475 w 837"/>
                <a:gd name="T37" fmla="*/ 256 h 901"/>
                <a:gd name="T38" fmla="*/ 404 w 837"/>
                <a:gd name="T39" fmla="*/ 185 h 901"/>
                <a:gd name="T40" fmla="*/ 757 w 837"/>
                <a:gd name="T41" fmla="*/ 635 h 901"/>
                <a:gd name="T42" fmla="*/ 698 w 837"/>
                <a:gd name="T43" fmla="*/ 711 h 901"/>
                <a:gd name="T44" fmla="*/ 429 w 837"/>
                <a:gd name="T45" fmla="*/ 829 h 901"/>
                <a:gd name="T46" fmla="*/ 207 w 837"/>
                <a:gd name="T47" fmla="*/ 738 h 901"/>
                <a:gd name="T48" fmla="*/ 233 w 837"/>
                <a:gd name="T49" fmla="*/ 231 h 901"/>
                <a:gd name="T50" fmla="*/ 502 w 837"/>
                <a:gd name="T51" fmla="*/ 113 h 901"/>
                <a:gd name="T52" fmla="*/ 658 w 837"/>
                <a:gd name="T53" fmla="*/ 154 h 901"/>
                <a:gd name="T54" fmla="*/ 675 w 837"/>
                <a:gd name="T55" fmla="*/ 177 h 901"/>
                <a:gd name="T56" fmla="*/ 665 w 837"/>
                <a:gd name="T57" fmla="*/ 208 h 901"/>
                <a:gd name="T58" fmla="*/ 602 w 837"/>
                <a:gd name="T59" fmla="*/ 366 h 901"/>
                <a:gd name="T60" fmla="*/ 744 w 837"/>
                <a:gd name="T61" fmla="*/ 584 h 901"/>
                <a:gd name="T62" fmla="*/ 760 w 837"/>
                <a:gd name="T63" fmla="*/ 605 h 901"/>
                <a:gd name="T64" fmla="*/ 757 w 837"/>
                <a:gd name="T65" fmla="*/ 635 h 901"/>
                <a:gd name="T66" fmla="*/ 829 w 837"/>
                <a:gd name="T67" fmla="*/ 585 h 901"/>
                <a:gd name="T68" fmla="*/ 776 w 837"/>
                <a:gd name="T69" fmla="*/ 520 h 901"/>
                <a:gd name="T70" fmla="*/ 673 w 837"/>
                <a:gd name="T71" fmla="*/ 366 h 901"/>
                <a:gd name="T72" fmla="*/ 718 w 837"/>
                <a:gd name="T73" fmla="*/ 257 h 901"/>
                <a:gd name="T74" fmla="*/ 746 w 837"/>
                <a:gd name="T75" fmla="*/ 166 h 901"/>
                <a:gd name="T76" fmla="*/ 694 w 837"/>
                <a:gd name="T77" fmla="*/ 92 h 901"/>
                <a:gd name="T78" fmla="*/ 181 w 837"/>
                <a:gd name="T79" fmla="*/ 181 h 901"/>
                <a:gd name="T80" fmla="*/ 156 w 837"/>
                <a:gd name="T81" fmla="*/ 788 h 901"/>
                <a:gd name="T82" fmla="*/ 429 w 837"/>
                <a:gd name="T83" fmla="*/ 901 h 901"/>
                <a:gd name="T84" fmla="*/ 749 w 837"/>
                <a:gd name="T85" fmla="*/ 761 h 901"/>
                <a:gd name="T86" fmla="*/ 818 w 837"/>
                <a:gd name="T87" fmla="*/ 672 h 901"/>
                <a:gd name="T88" fmla="*/ 829 w 837"/>
                <a:gd name="T89" fmla="*/ 585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901">
                  <a:moveTo>
                    <a:pt x="583" y="579"/>
                  </a:moveTo>
                  <a:cubicBezTo>
                    <a:pt x="543" y="579"/>
                    <a:pt x="511" y="611"/>
                    <a:pt x="511" y="650"/>
                  </a:cubicBezTo>
                  <a:cubicBezTo>
                    <a:pt x="511" y="690"/>
                    <a:pt x="543" y="722"/>
                    <a:pt x="583" y="722"/>
                  </a:cubicBezTo>
                  <a:cubicBezTo>
                    <a:pt x="622" y="722"/>
                    <a:pt x="654" y="690"/>
                    <a:pt x="654" y="650"/>
                  </a:cubicBezTo>
                  <a:cubicBezTo>
                    <a:pt x="654" y="611"/>
                    <a:pt x="622" y="579"/>
                    <a:pt x="583" y="579"/>
                  </a:cubicBezTo>
                  <a:close/>
                  <a:moveTo>
                    <a:pt x="332" y="579"/>
                  </a:moveTo>
                  <a:cubicBezTo>
                    <a:pt x="292" y="579"/>
                    <a:pt x="260" y="611"/>
                    <a:pt x="260" y="650"/>
                  </a:cubicBezTo>
                  <a:cubicBezTo>
                    <a:pt x="260" y="690"/>
                    <a:pt x="292" y="722"/>
                    <a:pt x="332" y="722"/>
                  </a:cubicBezTo>
                  <a:cubicBezTo>
                    <a:pt x="372" y="722"/>
                    <a:pt x="404" y="690"/>
                    <a:pt x="404" y="650"/>
                  </a:cubicBezTo>
                  <a:cubicBezTo>
                    <a:pt x="404" y="611"/>
                    <a:pt x="372" y="579"/>
                    <a:pt x="332" y="579"/>
                  </a:cubicBezTo>
                  <a:close/>
                  <a:moveTo>
                    <a:pt x="332" y="435"/>
                  </a:moveTo>
                  <a:cubicBezTo>
                    <a:pt x="332" y="396"/>
                    <a:pt x="300" y="364"/>
                    <a:pt x="260" y="364"/>
                  </a:cubicBezTo>
                  <a:cubicBezTo>
                    <a:pt x="221" y="364"/>
                    <a:pt x="189" y="396"/>
                    <a:pt x="189" y="435"/>
                  </a:cubicBezTo>
                  <a:cubicBezTo>
                    <a:pt x="189" y="475"/>
                    <a:pt x="221" y="507"/>
                    <a:pt x="260" y="507"/>
                  </a:cubicBezTo>
                  <a:cubicBezTo>
                    <a:pt x="300" y="507"/>
                    <a:pt x="332" y="475"/>
                    <a:pt x="332" y="435"/>
                  </a:cubicBezTo>
                  <a:close/>
                  <a:moveTo>
                    <a:pt x="404" y="185"/>
                  </a:moveTo>
                  <a:cubicBezTo>
                    <a:pt x="364" y="185"/>
                    <a:pt x="332" y="217"/>
                    <a:pt x="332" y="256"/>
                  </a:cubicBezTo>
                  <a:cubicBezTo>
                    <a:pt x="332" y="296"/>
                    <a:pt x="364" y="328"/>
                    <a:pt x="404" y="328"/>
                  </a:cubicBezTo>
                  <a:cubicBezTo>
                    <a:pt x="443" y="328"/>
                    <a:pt x="475" y="296"/>
                    <a:pt x="475" y="256"/>
                  </a:cubicBezTo>
                  <a:cubicBezTo>
                    <a:pt x="475" y="217"/>
                    <a:pt x="443" y="185"/>
                    <a:pt x="404" y="185"/>
                  </a:cubicBezTo>
                  <a:close/>
                  <a:moveTo>
                    <a:pt x="757" y="635"/>
                  </a:moveTo>
                  <a:cubicBezTo>
                    <a:pt x="740" y="663"/>
                    <a:pt x="721" y="688"/>
                    <a:pt x="698" y="711"/>
                  </a:cubicBezTo>
                  <a:cubicBezTo>
                    <a:pt x="625" y="786"/>
                    <a:pt x="527" y="829"/>
                    <a:pt x="429" y="829"/>
                  </a:cubicBezTo>
                  <a:cubicBezTo>
                    <a:pt x="343" y="829"/>
                    <a:pt x="265" y="797"/>
                    <a:pt x="207" y="738"/>
                  </a:cubicBezTo>
                  <a:cubicBezTo>
                    <a:pt x="78" y="605"/>
                    <a:pt x="89" y="378"/>
                    <a:pt x="233" y="231"/>
                  </a:cubicBezTo>
                  <a:cubicBezTo>
                    <a:pt x="308" y="154"/>
                    <a:pt x="406" y="113"/>
                    <a:pt x="502" y="113"/>
                  </a:cubicBezTo>
                  <a:cubicBezTo>
                    <a:pt x="557" y="113"/>
                    <a:pt x="610" y="126"/>
                    <a:pt x="658" y="154"/>
                  </a:cubicBezTo>
                  <a:cubicBezTo>
                    <a:pt x="668" y="159"/>
                    <a:pt x="674" y="167"/>
                    <a:pt x="675" y="177"/>
                  </a:cubicBezTo>
                  <a:cubicBezTo>
                    <a:pt x="677" y="188"/>
                    <a:pt x="673" y="199"/>
                    <a:pt x="665" y="208"/>
                  </a:cubicBezTo>
                  <a:cubicBezTo>
                    <a:pt x="624" y="253"/>
                    <a:pt x="602" y="309"/>
                    <a:pt x="602" y="366"/>
                  </a:cubicBezTo>
                  <a:cubicBezTo>
                    <a:pt x="602" y="456"/>
                    <a:pt x="656" y="540"/>
                    <a:pt x="744" y="584"/>
                  </a:cubicBezTo>
                  <a:cubicBezTo>
                    <a:pt x="754" y="590"/>
                    <a:pt x="759" y="600"/>
                    <a:pt x="760" y="605"/>
                  </a:cubicBezTo>
                  <a:cubicBezTo>
                    <a:pt x="763" y="615"/>
                    <a:pt x="762" y="626"/>
                    <a:pt x="757" y="635"/>
                  </a:cubicBezTo>
                  <a:close/>
                  <a:moveTo>
                    <a:pt x="829" y="585"/>
                  </a:moveTo>
                  <a:cubicBezTo>
                    <a:pt x="821" y="557"/>
                    <a:pt x="801" y="533"/>
                    <a:pt x="776" y="520"/>
                  </a:cubicBezTo>
                  <a:cubicBezTo>
                    <a:pt x="713" y="488"/>
                    <a:pt x="673" y="429"/>
                    <a:pt x="673" y="366"/>
                  </a:cubicBezTo>
                  <a:cubicBezTo>
                    <a:pt x="673" y="326"/>
                    <a:pt x="689" y="288"/>
                    <a:pt x="718" y="257"/>
                  </a:cubicBezTo>
                  <a:cubicBezTo>
                    <a:pt x="741" y="231"/>
                    <a:pt x="751" y="198"/>
                    <a:pt x="746" y="166"/>
                  </a:cubicBezTo>
                  <a:cubicBezTo>
                    <a:pt x="741" y="135"/>
                    <a:pt x="722" y="108"/>
                    <a:pt x="694" y="92"/>
                  </a:cubicBezTo>
                  <a:cubicBezTo>
                    <a:pt x="533" y="0"/>
                    <a:pt x="323" y="37"/>
                    <a:pt x="181" y="181"/>
                  </a:cubicBezTo>
                  <a:cubicBezTo>
                    <a:pt x="11" y="356"/>
                    <a:pt x="0" y="628"/>
                    <a:pt x="156" y="788"/>
                  </a:cubicBezTo>
                  <a:cubicBezTo>
                    <a:pt x="227" y="861"/>
                    <a:pt x="324" y="901"/>
                    <a:pt x="429" y="901"/>
                  </a:cubicBezTo>
                  <a:cubicBezTo>
                    <a:pt x="546" y="901"/>
                    <a:pt x="663" y="850"/>
                    <a:pt x="749" y="761"/>
                  </a:cubicBezTo>
                  <a:cubicBezTo>
                    <a:pt x="776" y="734"/>
                    <a:pt x="799" y="704"/>
                    <a:pt x="818" y="672"/>
                  </a:cubicBezTo>
                  <a:cubicBezTo>
                    <a:pt x="833" y="646"/>
                    <a:pt x="837" y="615"/>
                    <a:pt x="82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8701296" y="725091"/>
              <a:ext cx="270186" cy="260412"/>
            </a:xfrm>
            <a:custGeom>
              <a:avLst/>
              <a:gdLst>
                <a:gd name="T0" fmla="*/ 573 w 859"/>
                <a:gd name="T1" fmla="*/ 573 h 824"/>
                <a:gd name="T2" fmla="*/ 573 w 859"/>
                <a:gd name="T3" fmla="*/ 645 h 824"/>
                <a:gd name="T4" fmla="*/ 859 w 859"/>
                <a:gd name="T5" fmla="*/ 645 h 824"/>
                <a:gd name="T6" fmla="*/ 859 w 859"/>
                <a:gd name="T7" fmla="*/ 573 h 824"/>
                <a:gd name="T8" fmla="*/ 573 w 859"/>
                <a:gd name="T9" fmla="*/ 573 h 824"/>
                <a:gd name="T10" fmla="*/ 787 w 859"/>
                <a:gd name="T11" fmla="*/ 537 h 824"/>
                <a:gd name="T12" fmla="*/ 787 w 859"/>
                <a:gd name="T13" fmla="*/ 466 h 824"/>
                <a:gd name="T14" fmla="*/ 573 w 859"/>
                <a:gd name="T15" fmla="*/ 466 h 824"/>
                <a:gd name="T16" fmla="*/ 573 w 859"/>
                <a:gd name="T17" fmla="*/ 537 h 824"/>
                <a:gd name="T18" fmla="*/ 787 w 859"/>
                <a:gd name="T19" fmla="*/ 537 h 824"/>
                <a:gd name="T20" fmla="*/ 250 w 859"/>
                <a:gd name="T21" fmla="*/ 430 h 824"/>
                <a:gd name="T22" fmla="*/ 250 w 859"/>
                <a:gd name="T23" fmla="*/ 698 h 824"/>
                <a:gd name="T24" fmla="*/ 394 w 859"/>
                <a:gd name="T25" fmla="*/ 627 h 824"/>
                <a:gd name="T26" fmla="*/ 537 w 859"/>
                <a:gd name="T27" fmla="*/ 698 h 824"/>
                <a:gd name="T28" fmla="*/ 537 w 859"/>
                <a:gd name="T29" fmla="*/ 430 h 824"/>
                <a:gd name="T30" fmla="*/ 465 w 859"/>
                <a:gd name="T31" fmla="*/ 430 h 824"/>
                <a:gd name="T32" fmla="*/ 465 w 859"/>
                <a:gd name="T33" fmla="*/ 582 h 824"/>
                <a:gd name="T34" fmla="*/ 394 w 859"/>
                <a:gd name="T35" fmla="*/ 547 h 824"/>
                <a:gd name="T36" fmla="*/ 322 w 859"/>
                <a:gd name="T37" fmla="*/ 582 h 824"/>
                <a:gd name="T38" fmla="*/ 322 w 859"/>
                <a:gd name="T39" fmla="*/ 430 h 824"/>
                <a:gd name="T40" fmla="*/ 250 w 859"/>
                <a:gd name="T41" fmla="*/ 430 h 824"/>
                <a:gd name="T42" fmla="*/ 788 w 859"/>
                <a:gd name="T43" fmla="*/ 125 h 824"/>
                <a:gd name="T44" fmla="*/ 662 w 859"/>
                <a:gd name="T45" fmla="*/ 0 h 824"/>
                <a:gd name="T46" fmla="*/ 143 w 859"/>
                <a:gd name="T47" fmla="*/ 0 h 824"/>
                <a:gd name="T48" fmla="*/ 143 w 859"/>
                <a:gd name="T49" fmla="*/ 72 h 824"/>
                <a:gd name="T50" fmla="*/ 662 w 859"/>
                <a:gd name="T51" fmla="*/ 72 h 824"/>
                <a:gd name="T52" fmla="*/ 716 w 859"/>
                <a:gd name="T53" fmla="*/ 125 h 824"/>
                <a:gd name="T54" fmla="*/ 662 w 859"/>
                <a:gd name="T55" fmla="*/ 179 h 824"/>
                <a:gd name="T56" fmla="*/ 143 w 859"/>
                <a:gd name="T57" fmla="*/ 179 h 824"/>
                <a:gd name="T58" fmla="*/ 143 w 859"/>
                <a:gd name="T59" fmla="*/ 251 h 824"/>
                <a:gd name="T60" fmla="*/ 662 w 859"/>
                <a:gd name="T61" fmla="*/ 251 h 824"/>
                <a:gd name="T62" fmla="*/ 788 w 859"/>
                <a:gd name="T63" fmla="*/ 125 h 824"/>
                <a:gd name="T64" fmla="*/ 197 w 859"/>
                <a:gd name="T65" fmla="*/ 537 h 824"/>
                <a:gd name="T66" fmla="*/ 214 w 859"/>
                <a:gd name="T67" fmla="*/ 537 h 824"/>
                <a:gd name="T68" fmla="*/ 214 w 859"/>
                <a:gd name="T69" fmla="*/ 466 h 824"/>
                <a:gd name="T70" fmla="*/ 197 w 859"/>
                <a:gd name="T71" fmla="*/ 466 h 824"/>
                <a:gd name="T72" fmla="*/ 143 w 859"/>
                <a:gd name="T73" fmla="*/ 412 h 824"/>
                <a:gd name="T74" fmla="*/ 197 w 859"/>
                <a:gd name="T75" fmla="*/ 358 h 824"/>
                <a:gd name="T76" fmla="*/ 787 w 859"/>
                <a:gd name="T77" fmla="*/ 358 h 824"/>
                <a:gd name="T78" fmla="*/ 787 w 859"/>
                <a:gd name="T79" fmla="*/ 286 h 824"/>
                <a:gd name="T80" fmla="*/ 197 w 859"/>
                <a:gd name="T81" fmla="*/ 286 h 824"/>
                <a:gd name="T82" fmla="*/ 71 w 859"/>
                <a:gd name="T83" fmla="*/ 412 h 824"/>
                <a:gd name="T84" fmla="*/ 197 w 859"/>
                <a:gd name="T85" fmla="*/ 537 h 824"/>
                <a:gd name="T86" fmla="*/ 71 w 859"/>
                <a:gd name="T87" fmla="*/ 698 h 824"/>
                <a:gd name="T88" fmla="*/ 125 w 859"/>
                <a:gd name="T89" fmla="*/ 645 h 824"/>
                <a:gd name="T90" fmla="*/ 214 w 859"/>
                <a:gd name="T91" fmla="*/ 645 h 824"/>
                <a:gd name="T92" fmla="*/ 214 w 859"/>
                <a:gd name="T93" fmla="*/ 573 h 824"/>
                <a:gd name="T94" fmla="*/ 125 w 859"/>
                <a:gd name="T95" fmla="*/ 573 h 824"/>
                <a:gd name="T96" fmla="*/ 0 w 859"/>
                <a:gd name="T97" fmla="*/ 698 h 824"/>
                <a:gd name="T98" fmla="*/ 125 w 859"/>
                <a:gd name="T99" fmla="*/ 824 h 824"/>
                <a:gd name="T100" fmla="*/ 859 w 859"/>
                <a:gd name="T101" fmla="*/ 824 h 824"/>
                <a:gd name="T102" fmla="*/ 859 w 859"/>
                <a:gd name="T103" fmla="*/ 752 h 824"/>
                <a:gd name="T104" fmla="*/ 125 w 859"/>
                <a:gd name="T105" fmla="*/ 752 h 824"/>
                <a:gd name="T106" fmla="*/ 71 w 859"/>
                <a:gd name="T107" fmla="*/ 698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9" h="824">
                  <a:moveTo>
                    <a:pt x="573" y="573"/>
                  </a:moveTo>
                  <a:lnTo>
                    <a:pt x="573" y="645"/>
                  </a:lnTo>
                  <a:lnTo>
                    <a:pt x="859" y="645"/>
                  </a:lnTo>
                  <a:lnTo>
                    <a:pt x="859" y="573"/>
                  </a:lnTo>
                  <a:lnTo>
                    <a:pt x="573" y="573"/>
                  </a:lnTo>
                  <a:close/>
                  <a:moveTo>
                    <a:pt x="787" y="537"/>
                  </a:moveTo>
                  <a:lnTo>
                    <a:pt x="787" y="466"/>
                  </a:lnTo>
                  <a:lnTo>
                    <a:pt x="573" y="466"/>
                  </a:lnTo>
                  <a:lnTo>
                    <a:pt x="573" y="537"/>
                  </a:lnTo>
                  <a:lnTo>
                    <a:pt x="787" y="537"/>
                  </a:lnTo>
                  <a:close/>
                  <a:moveTo>
                    <a:pt x="250" y="430"/>
                  </a:moveTo>
                  <a:lnTo>
                    <a:pt x="250" y="698"/>
                  </a:lnTo>
                  <a:lnTo>
                    <a:pt x="394" y="627"/>
                  </a:lnTo>
                  <a:lnTo>
                    <a:pt x="537" y="698"/>
                  </a:lnTo>
                  <a:lnTo>
                    <a:pt x="537" y="430"/>
                  </a:lnTo>
                  <a:lnTo>
                    <a:pt x="465" y="430"/>
                  </a:lnTo>
                  <a:lnTo>
                    <a:pt x="465" y="582"/>
                  </a:lnTo>
                  <a:lnTo>
                    <a:pt x="394" y="547"/>
                  </a:lnTo>
                  <a:lnTo>
                    <a:pt x="322" y="582"/>
                  </a:lnTo>
                  <a:lnTo>
                    <a:pt x="322" y="430"/>
                  </a:lnTo>
                  <a:lnTo>
                    <a:pt x="250" y="430"/>
                  </a:lnTo>
                  <a:close/>
                  <a:moveTo>
                    <a:pt x="788" y="125"/>
                  </a:moveTo>
                  <a:cubicBezTo>
                    <a:pt x="788" y="56"/>
                    <a:pt x="731" y="0"/>
                    <a:pt x="662" y="0"/>
                  </a:cubicBezTo>
                  <a:lnTo>
                    <a:pt x="143" y="0"/>
                  </a:lnTo>
                  <a:lnTo>
                    <a:pt x="143" y="72"/>
                  </a:lnTo>
                  <a:lnTo>
                    <a:pt x="662" y="72"/>
                  </a:lnTo>
                  <a:cubicBezTo>
                    <a:pt x="692" y="72"/>
                    <a:pt x="716" y="96"/>
                    <a:pt x="716" y="125"/>
                  </a:cubicBezTo>
                  <a:cubicBezTo>
                    <a:pt x="716" y="155"/>
                    <a:pt x="692" y="179"/>
                    <a:pt x="662" y="179"/>
                  </a:cubicBezTo>
                  <a:lnTo>
                    <a:pt x="143" y="179"/>
                  </a:lnTo>
                  <a:lnTo>
                    <a:pt x="143" y="251"/>
                  </a:lnTo>
                  <a:lnTo>
                    <a:pt x="662" y="251"/>
                  </a:lnTo>
                  <a:cubicBezTo>
                    <a:pt x="731" y="251"/>
                    <a:pt x="788" y="194"/>
                    <a:pt x="788" y="125"/>
                  </a:cubicBezTo>
                  <a:close/>
                  <a:moveTo>
                    <a:pt x="197" y="537"/>
                  </a:moveTo>
                  <a:lnTo>
                    <a:pt x="214" y="537"/>
                  </a:lnTo>
                  <a:lnTo>
                    <a:pt x="214" y="466"/>
                  </a:lnTo>
                  <a:lnTo>
                    <a:pt x="197" y="466"/>
                  </a:lnTo>
                  <a:cubicBezTo>
                    <a:pt x="167" y="466"/>
                    <a:pt x="143" y="441"/>
                    <a:pt x="143" y="412"/>
                  </a:cubicBezTo>
                  <a:cubicBezTo>
                    <a:pt x="143" y="382"/>
                    <a:pt x="167" y="358"/>
                    <a:pt x="197" y="358"/>
                  </a:cubicBezTo>
                  <a:lnTo>
                    <a:pt x="787" y="358"/>
                  </a:lnTo>
                  <a:lnTo>
                    <a:pt x="787" y="286"/>
                  </a:lnTo>
                  <a:lnTo>
                    <a:pt x="197" y="286"/>
                  </a:lnTo>
                  <a:cubicBezTo>
                    <a:pt x="128" y="286"/>
                    <a:pt x="71" y="343"/>
                    <a:pt x="71" y="412"/>
                  </a:cubicBezTo>
                  <a:cubicBezTo>
                    <a:pt x="71" y="481"/>
                    <a:pt x="128" y="537"/>
                    <a:pt x="197" y="537"/>
                  </a:cubicBezTo>
                  <a:close/>
                  <a:moveTo>
                    <a:pt x="71" y="698"/>
                  </a:moveTo>
                  <a:cubicBezTo>
                    <a:pt x="71" y="669"/>
                    <a:pt x="95" y="645"/>
                    <a:pt x="125" y="645"/>
                  </a:cubicBezTo>
                  <a:lnTo>
                    <a:pt x="214" y="645"/>
                  </a:lnTo>
                  <a:lnTo>
                    <a:pt x="214" y="573"/>
                  </a:lnTo>
                  <a:lnTo>
                    <a:pt x="125" y="573"/>
                  </a:lnTo>
                  <a:cubicBezTo>
                    <a:pt x="56" y="573"/>
                    <a:pt x="0" y="629"/>
                    <a:pt x="0" y="698"/>
                  </a:cubicBezTo>
                  <a:cubicBezTo>
                    <a:pt x="0" y="767"/>
                    <a:pt x="56" y="824"/>
                    <a:pt x="125" y="824"/>
                  </a:cubicBezTo>
                  <a:lnTo>
                    <a:pt x="859" y="824"/>
                  </a:lnTo>
                  <a:lnTo>
                    <a:pt x="859" y="752"/>
                  </a:lnTo>
                  <a:lnTo>
                    <a:pt x="125" y="752"/>
                  </a:lnTo>
                  <a:cubicBezTo>
                    <a:pt x="95" y="752"/>
                    <a:pt x="71" y="728"/>
                    <a:pt x="71" y="6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8741962" y="2983368"/>
              <a:ext cx="188855" cy="272813"/>
            </a:xfrm>
            <a:custGeom>
              <a:avLst/>
              <a:gdLst>
                <a:gd name="T0" fmla="*/ 275 w 598"/>
                <a:gd name="T1" fmla="*/ 251 h 860"/>
                <a:gd name="T2" fmla="*/ 347 w 598"/>
                <a:gd name="T3" fmla="*/ 179 h 860"/>
                <a:gd name="T4" fmla="*/ 419 w 598"/>
                <a:gd name="T5" fmla="*/ 251 h 860"/>
                <a:gd name="T6" fmla="*/ 347 w 598"/>
                <a:gd name="T7" fmla="*/ 322 h 860"/>
                <a:gd name="T8" fmla="*/ 275 w 598"/>
                <a:gd name="T9" fmla="*/ 251 h 860"/>
                <a:gd name="T10" fmla="*/ 598 w 598"/>
                <a:gd name="T11" fmla="*/ 752 h 860"/>
                <a:gd name="T12" fmla="*/ 449 w 598"/>
                <a:gd name="T13" fmla="*/ 352 h 860"/>
                <a:gd name="T14" fmla="*/ 490 w 598"/>
                <a:gd name="T15" fmla="*/ 251 h 860"/>
                <a:gd name="T16" fmla="*/ 383 w 598"/>
                <a:gd name="T17" fmla="*/ 113 h 860"/>
                <a:gd name="T18" fmla="*/ 383 w 598"/>
                <a:gd name="T19" fmla="*/ 36 h 860"/>
                <a:gd name="T20" fmla="*/ 347 w 598"/>
                <a:gd name="T21" fmla="*/ 0 h 860"/>
                <a:gd name="T22" fmla="*/ 311 w 598"/>
                <a:gd name="T23" fmla="*/ 36 h 860"/>
                <a:gd name="T24" fmla="*/ 311 w 598"/>
                <a:gd name="T25" fmla="*/ 113 h 860"/>
                <a:gd name="T26" fmla="*/ 204 w 598"/>
                <a:gd name="T27" fmla="*/ 251 h 860"/>
                <a:gd name="T28" fmla="*/ 245 w 598"/>
                <a:gd name="T29" fmla="*/ 352 h 860"/>
                <a:gd name="T30" fmla="*/ 196 w 598"/>
                <a:gd name="T31" fmla="*/ 485 h 860"/>
                <a:gd name="T32" fmla="*/ 260 w 598"/>
                <a:gd name="T33" fmla="*/ 519 h 860"/>
                <a:gd name="T34" fmla="*/ 308 w 598"/>
                <a:gd name="T35" fmla="*/ 388 h 860"/>
                <a:gd name="T36" fmla="*/ 347 w 598"/>
                <a:gd name="T37" fmla="*/ 394 h 860"/>
                <a:gd name="T38" fmla="*/ 386 w 598"/>
                <a:gd name="T39" fmla="*/ 388 h 860"/>
                <a:gd name="T40" fmla="*/ 459 w 598"/>
                <a:gd name="T41" fmla="*/ 586 h 860"/>
                <a:gd name="T42" fmla="*/ 347 w 598"/>
                <a:gd name="T43" fmla="*/ 607 h 860"/>
                <a:gd name="T44" fmla="*/ 72 w 598"/>
                <a:gd name="T45" fmla="*/ 453 h 860"/>
                <a:gd name="T46" fmla="*/ 26 w 598"/>
                <a:gd name="T47" fmla="*/ 440 h 860"/>
                <a:gd name="T48" fmla="*/ 11 w 598"/>
                <a:gd name="T49" fmla="*/ 491 h 860"/>
                <a:gd name="T50" fmla="*/ 145 w 598"/>
                <a:gd name="T51" fmla="*/ 623 h 860"/>
                <a:gd name="T52" fmla="*/ 96 w 598"/>
                <a:gd name="T53" fmla="*/ 752 h 860"/>
                <a:gd name="T54" fmla="*/ 134 w 598"/>
                <a:gd name="T55" fmla="*/ 860 h 860"/>
                <a:gd name="T56" fmla="*/ 210 w 598"/>
                <a:gd name="T57" fmla="*/ 654 h 860"/>
                <a:gd name="T58" fmla="*/ 347 w 598"/>
                <a:gd name="T59" fmla="*/ 679 h 860"/>
                <a:gd name="T60" fmla="*/ 483 w 598"/>
                <a:gd name="T61" fmla="*/ 653 h 860"/>
                <a:gd name="T62" fmla="*/ 560 w 598"/>
                <a:gd name="T63" fmla="*/ 860 h 860"/>
                <a:gd name="T64" fmla="*/ 598 w 598"/>
                <a:gd name="T65" fmla="*/ 7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8" h="860">
                  <a:moveTo>
                    <a:pt x="275" y="251"/>
                  </a:moveTo>
                  <a:cubicBezTo>
                    <a:pt x="275" y="211"/>
                    <a:pt x="307" y="179"/>
                    <a:pt x="347" y="179"/>
                  </a:cubicBezTo>
                  <a:cubicBezTo>
                    <a:pt x="386" y="179"/>
                    <a:pt x="419" y="211"/>
                    <a:pt x="419" y="251"/>
                  </a:cubicBezTo>
                  <a:cubicBezTo>
                    <a:pt x="419" y="290"/>
                    <a:pt x="386" y="322"/>
                    <a:pt x="347" y="322"/>
                  </a:cubicBezTo>
                  <a:cubicBezTo>
                    <a:pt x="307" y="322"/>
                    <a:pt x="275" y="290"/>
                    <a:pt x="275" y="251"/>
                  </a:cubicBezTo>
                  <a:close/>
                  <a:moveTo>
                    <a:pt x="598" y="752"/>
                  </a:moveTo>
                  <a:lnTo>
                    <a:pt x="449" y="352"/>
                  </a:lnTo>
                  <a:cubicBezTo>
                    <a:pt x="474" y="326"/>
                    <a:pt x="490" y="290"/>
                    <a:pt x="490" y="251"/>
                  </a:cubicBezTo>
                  <a:cubicBezTo>
                    <a:pt x="490" y="184"/>
                    <a:pt x="444" y="129"/>
                    <a:pt x="383" y="113"/>
                  </a:cubicBezTo>
                  <a:lnTo>
                    <a:pt x="383" y="36"/>
                  </a:lnTo>
                  <a:cubicBezTo>
                    <a:pt x="383" y="16"/>
                    <a:pt x="367" y="0"/>
                    <a:pt x="347" y="0"/>
                  </a:cubicBezTo>
                  <a:cubicBezTo>
                    <a:pt x="327" y="0"/>
                    <a:pt x="311" y="16"/>
                    <a:pt x="311" y="36"/>
                  </a:cubicBezTo>
                  <a:lnTo>
                    <a:pt x="311" y="113"/>
                  </a:lnTo>
                  <a:cubicBezTo>
                    <a:pt x="250" y="129"/>
                    <a:pt x="204" y="184"/>
                    <a:pt x="204" y="251"/>
                  </a:cubicBezTo>
                  <a:cubicBezTo>
                    <a:pt x="204" y="290"/>
                    <a:pt x="220" y="326"/>
                    <a:pt x="245" y="352"/>
                  </a:cubicBezTo>
                  <a:lnTo>
                    <a:pt x="196" y="485"/>
                  </a:lnTo>
                  <a:cubicBezTo>
                    <a:pt x="216" y="499"/>
                    <a:pt x="237" y="511"/>
                    <a:pt x="260" y="519"/>
                  </a:cubicBezTo>
                  <a:lnTo>
                    <a:pt x="308" y="388"/>
                  </a:lnTo>
                  <a:cubicBezTo>
                    <a:pt x="321" y="392"/>
                    <a:pt x="333" y="394"/>
                    <a:pt x="347" y="394"/>
                  </a:cubicBezTo>
                  <a:cubicBezTo>
                    <a:pt x="361" y="394"/>
                    <a:pt x="373" y="392"/>
                    <a:pt x="386" y="388"/>
                  </a:cubicBezTo>
                  <a:lnTo>
                    <a:pt x="459" y="586"/>
                  </a:lnTo>
                  <a:cubicBezTo>
                    <a:pt x="423" y="599"/>
                    <a:pt x="386" y="607"/>
                    <a:pt x="347" y="607"/>
                  </a:cubicBezTo>
                  <a:cubicBezTo>
                    <a:pt x="233" y="607"/>
                    <a:pt x="130" y="549"/>
                    <a:pt x="72" y="453"/>
                  </a:cubicBezTo>
                  <a:cubicBezTo>
                    <a:pt x="63" y="438"/>
                    <a:pt x="43" y="432"/>
                    <a:pt x="26" y="440"/>
                  </a:cubicBezTo>
                  <a:cubicBezTo>
                    <a:pt x="7" y="449"/>
                    <a:pt x="0" y="473"/>
                    <a:pt x="11" y="491"/>
                  </a:cubicBezTo>
                  <a:cubicBezTo>
                    <a:pt x="45" y="547"/>
                    <a:pt x="92" y="591"/>
                    <a:pt x="145" y="623"/>
                  </a:cubicBezTo>
                  <a:lnTo>
                    <a:pt x="96" y="752"/>
                  </a:lnTo>
                  <a:lnTo>
                    <a:pt x="134" y="860"/>
                  </a:lnTo>
                  <a:lnTo>
                    <a:pt x="210" y="654"/>
                  </a:lnTo>
                  <a:cubicBezTo>
                    <a:pt x="253" y="670"/>
                    <a:pt x="299" y="679"/>
                    <a:pt x="347" y="679"/>
                  </a:cubicBezTo>
                  <a:cubicBezTo>
                    <a:pt x="394" y="679"/>
                    <a:pt x="440" y="669"/>
                    <a:pt x="483" y="653"/>
                  </a:cubicBezTo>
                  <a:lnTo>
                    <a:pt x="560" y="860"/>
                  </a:lnTo>
                  <a:lnTo>
                    <a:pt x="598" y="7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8" name="Freeform 52"/>
            <p:cNvSpPr>
              <a:spLocks noEditPoints="1"/>
            </p:cNvSpPr>
            <p:nvPr/>
          </p:nvSpPr>
          <p:spPr bwMode="auto">
            <a:xfrm>
              <a:off x="8704053" y="2417306"/>
              <a:ext cx="264672" cy="272813"/>
            </a:xfrm>
            <a:custGeom>
              <a:avLst/>
              <a:gdLst>
                <a:gd name="T0" fmla="*/ 179 w 839"/>
                <a:gd name="T1" fmla="*/ 143 h 860"/>
                <a:gd name="T2" fmla="*/ 609 w 839"/>
                <a:gd name="T3" fmla="*/ 143 h 860"/>
                <a:gd name="T4" fmla="*/ 609 w 839"/>
                <a:gd name="T5" fmla="*/ 269 h 860"/>
                <a:gd name="T6" fmla="*/ 474 w 839"/>
                <a:gd name="T7" fmla="*/ 383 h 860"/>
                <a:gd name="T8" fmla="*/ 526 w 839"/>
                <a:gd name="T9" fmla="*/ 440 h 860"/>
                <a:gd name="T10" fmla="*/ 839 w 839"/>
                <a:gd name="T11" fmla="*/ 208 h 860"/>
                <a:gd name="T12" fmla="*/ 781 w 839"/>
                <a:gd name="T13" fmla="*/ 151 h 860"/>
                <a:gd name="T14" fmla="*/ 680 w 839"/>
                <a:gd name="T15" fmla="*/ 215 h 860"/>
                <a:gd name="T16" fmla="*/ 680 w 839"/>
                <a:gd name="T17" fmla="*/ 72 h 860"/>
                <a:gd name="T18" fmla="*/ 430 w 839"/>
                <a:gd name="T19" fmla="*/ 72 h 860"/>
                <a:gd name="T20" fmla="*/ 430 w 839"/>
                <a:gd name="T21" fmla="*/ 0 h 860"/>
                <a:gd name="T22" fmla="*/ 358 w 839"/>
                <a:gd name="T23" fmla="*/ 0 h 860"/>
                <a:gd name="T24" fmla="*/ 358 w 839"/>
                <a:gd name="T25" fmla="*/ 72 h 860"/>
                <a:gd name="T26" fmla="*/ 107 w 839"/>
                <a:gd name="T27" fmla="*/ 72 h 860"/>
                <a:gd name="T28" fmla="*/ 107 w 839"/>
                <a:gd name="T29" fmla="*/ 537 h 860"/>
                <a:gd name="T30" fmla="*/ 179 w 839"/>
                <a:gd name="T31" fmla="*/ 537 h 860"/>
                <a:gd name="T32" fmla="*/ 179 w 839"/>
                <a:gd name="T33" fmla="*/ 143 h 860"/>
                <a:gd name="T34" fmla="*/ 680 w 839"/>
                <a:gd name="T35" fmla="*/ 537 h 860"/>
                <a:gd name="T36" fmla="*/ 680 w 839"/>
                <a:gd name="T37" fmla="*/ 393 h 860"/>
                <a:gd name="T38" fmla="*/ 609 w 839"/>
                <a:gd name="T39" fmla="*/ 447 h 860"/>
                <a:gd name="T40" fmla="*/ 609 w 839"/>
                <a:gd name="T41" fmla="*/ 537 h 860"/>
                <a:gd name="T42" fmla="*/ 680 w 839"/>
                <a:gd name="T43" fmla="*/ 537 h 860"/>
                <a:gd name="T44" fmla="*/ 371 w 839"/>
                <a:gd name="T45" fmla="*/ 473 h 860"/>
                <a:gd name="T46" fmla="*/ 414 w 839"/>
                <a:gd name="T47" fmla="*/ 530 h 860"/>
                <a:gd name="T48" fmla="*/ 506 w 839"/>
                <a:gd name="T49" fmla="*/ 461 h 860"/>
                <a:gd name="T50" fmla="*/ 463 w 839"/>
                <a:gd name="T51" fmla="*/ 404 h 860"/>
                <a:gd name="T52" fmla="*/ 371 w 839"/>
                <a:gd name="T53" fmla="*/ 473 h 860"/>
                <a:gd name="T54" fmla="*/ 0 w 839"/>
                <a:gd name="T55" fmla="*/ 681 h 860"/>
                <a:gd name="T56" fmla="*/ 233 w 839"/>
                <a:gd name="T57" fmla="*/ 681 h 860"/>
                <a:gd name="T58" fmla="*/ 166 w 839"/>
                <a:gd name="T59" fmla="*/ 860 h 860"/>
                <a:gd name="T60" fmla="*/ 243 w 839"/>
                <a:gd name="T61" fmla="*/ 860 h 860"/>
                <a:gd name="T62" fmla="*/ 310 w 839"/>
                <a:gd name="T63" fmla="*/ 681 h 860"/>
                <a:gd name="T64" fmla="*/ 358 w 839"/>
                <a:gd name="T65" fmla="*/ 681 h 860"/>
                <a:gd name="T66" fmla="*/ 358 w 839"/>
                <a:gd name="T67" fmla="*/ 860 h 860"/>
                <a:gd name="T68" fmla="*/ 430 w 839"/>
                <a:gd name="T69" fmla="*/ 860 h 860"/>
                <a:gd name="T70" fmla="*/ 430 w 839"/>
                <a:gd name="T71" fmla="*/ 681 h 860"/>
                <a:gd name="T72" fmla="*/ 547 w 839"/>
                <a:gd name="T73" fmla="*/ 681 h 860"/>
                <a:gd name="T74" fmla="*/ 614 w 839"/>
                <a:gd name="T75" fmla="*/ 860 h 860"/>
                <a:gd name="T76" fmla="*/ 690 w 839"/>
                <a:gd name="T77" fmla="*/ 860 h 860"/>
                <a:gd name="T78" fmla="*/ 623 w 839"/>
                <a:gd name="T79" fmla="*/ 681 h 860"/>
                <a:gd name="T80" fmla="*/ 788 w 839"/>
                <a:gd name="T81" fmla="*/ 681 h 860"/>
                <a:gd name="T82" fmla="*/ 788 w 839"/>
                <a:gd name="T83" fmla="*/ 609 h 860"/>
                <a:gd name="T84" fmla="*/ 0 w 839"/>
                <a:gd name="T85" fmla="*/ 609 h 860"/>
                <a:gd name="T86" fmla="*/ 0 w 839"/>
                <a:gd name="T87" fmla="*/ 681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9" h="860">
                  <a:moveTo>
                    <a:pt x="179" y="143"/>
                  </a:moveTo>
                  <a:lnTo>
                    <a:pt x="609" y="143"/>
                  </a:lnTo>
                  <a:lnTo>
                    <a:pt x="609" y="269"/>
                  </a:lnTo>
                  <a:lnTo>
                    <a:pt x="474" y="383"/>
                  </a:lnTo>
                  <a:lnTo>
                    <a:pt x="526" y="440"/>
                  </a:lnTo>
                  <a:lnTo>
                    <a:pt x="839" y="208"/>
                  </a:lnTo>
                  <a:lnTo>
                    <a:pt x="781" y="151"/>
                  </a:lnTo>
                  <a:lnTo>
                    <a:pt x="680" y="215"/>
                  </a:lnTo>
                  <a:lnTo>
                    <a:pt x="680" y="72"/>
                  </a:lnTo>
                  <a:lnTo>
                    <a:pt x="430" y="72"/>
                  </a:lnTo>
                  <a:lnTo>
                    <a:pt x="430" y="0"/>
                  </a:lnTo>
                  <a:lnTo>
                    <a:pt x="358" y="0"/>
                  </a:lnTo>
                  <a:lnTo>
                    <a:pt x="358" y="72"/>
                  </a:lnTo>
                  <a:lnTo>
                    <a:pt x="107" y="72"/>
                  </a:lnTo>
                  <a:lnTo>
                    <a:pt x="107" y="537"/>
                  </a:lnTo>
                  <a:lnTo>
                    <a:pt x="179" y="537"/>
                  </a:lnTo>
                  <a:lnTo>
                    <a:pt x="179" y="143"/>
                  </a:lnTo>
                  <a:close/>
                  <a:moveTo>
                    <a:pt x="680" y="537"/>
                  </a:moveTo>
                  <a:lnTo>
                    <a:pt x="680" y="393"/>
                  </a:lnTo>
                  <a:lnTo>
                    <a:pt x="609" y="447"/>
                  </a:lnTo>
                  <a:lnTo>
                    <a:pt x="609" y="537"/>
                  </a:lnTo>
                  <a:lnTo>
                    <a:pt x="680" y="537"/>
                  </a:lnTo>
                  <a:close/>
                  <a:moveTo>
                    <a:pt x="371" y="473"/>
                  </a:moveTo>
                  <a:lnTo>
                    <a:pt x="414" y="530"/>
                  </a:lnTo>
                  <a:lnTo>
                    <a:pt x="506" y="461"/>
                  </a:lnTo>
                  <a:lnTo>
                    <a:pt x="463" y="404"/>
                  </a:lnTo>
                  <a:lnTo>
                    <a:pt x="371" y="473"/>
                  </a:lnTo>
                  <a:close/>
                  <a:moveTo>
                    <a:pt x="0" y="681"/>
                  </a:moveTo>
                  <a:lnTo>
                    <a:pt x="233" y="681"/>
                  </a:lnTo>
                  <a:lnTo>
                    <a:pt x="166" y="860"/>
                  </a:lnTo>
                  <a:lnTo>
                    <a:pt x="243" y="860"/>
                  </a:lnTo>
                  <a:lnTo>
                    <a:pt x="310" y="681"/>
                  </a:lnTo>
                  <a:lnTo>
                    <a:pt x="358" y="681"/>
                  </a:lnTo>
                  <a:lnTo>
                    <a:pt x="358" y="860"/>
                  </a:lnTo>
                  <a:lnTo>
                    <a:pt x="430" y="860"/>
                  </a:lnTo>
                  <a:lnTo>
                    <a:pt x="430" y="681"/>
                  </a:lnTo>
                  <a:lnTo>
                    <a:pt x="547" y="681"/>
                  </a:lnTo>
                  <a:lnTo>
                    <a:pt x="614" y="860"/>
                  </a:lnTo>
                  <a:lnTo>
                    <a:pt x="690" y="860"/>
                  </a:lnTo>
                  <a:lnTo>
                    <a:pt x="623" y="681"/>
                  </a:lnTo>
                  <a:lnTo>
                    <a:pt x="788" y="681"/>
                  </a:lnTo>
                  <a:lnTo>
                    <a:pt x="788" y="609"/>
                  </a:lnTo>
                  <a:lnTo>
                    <a:pt x="0" y="609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9" name="Freeform 53"/>
            <p:cNvSpPr>
              <a:spLocks noEditPoints="1"/>
            </p:cNvSpPr>
            <p:nvPr/>
          </p:nvSpPr>
          <p:spPr bwMode="auto">
            <a:xfrm>
              <a:off x="8695782" y="4695336"/>
              <a:ext cx="281214" cy="245254"/>
            </a:xfrm>
            <a:custGeom>
              <a:avLst/>
              <a:gdLst>
                <a:gd name="T0" fmla="*/ 408 w 888"/>
                <a:gd name="T1" fmla="*/ 61 h 777"/>
                <a:gd name="T2" fmla="*/ 337 w 888"/>
                <a:gd name="T3" fmla="*/ 61 h 777"/>
                <a:gd name="T4" fmla="*/ 337 w 888"/>
                <a:gd name="T5" fmla="*/ 539 h 777"/>
                <a:gd name="T6" fmla="*/ 408 w 888"/>
                <a:gd name="T7" fmla="*/ 556 h 777"/>
                <a:gd name="T8" fmla="*/ 408 w 888"/>
                <a:gd name="T9" fmla="*/ 61 h 777"/>
                <a:gd name="T10" fmla="*/ 552 w 888"/>
                <a:gd name="T11" fmla="*/ 61 h 777"/>
                <a:gd name="T12" fmla="*/ 480 w 888"/>
                <a:gd name="T13" fmla="*/ 61 h 777"/>
                <a:gd name="T14" fmla="*/ 480 w 888"/>
                <a:gd name="T15" fmla="*/ 556 h 777"/>
                <a:gd name="T16" fmla="*/ 552 w 888"/>
                <a:gd name="T17" fmla="*/ 539 h 777"/>
                <a:gd name="T18" fmla="*/ 552 w 888"/>
                <a:gd name="T19" fmla="*/ 61 h 777"/>
                <a:gd name="T20" fmla="*/ 829 w 888"/>
                <a:gd name="T21" fmla="*/ 27 h 777"/>
                <a:gd name="T22" fmla="*/ 734 w 888"/>
                <a:gd name="T23" fmla="*/ 5 h 777"/>
                <a:gd name="T24" fmla="*/ 652 w 888"/>
                <a:gd name="T25" fmla="*/ 56 h 777"/>
                <a:gd name="T26" fmla="*/ 696 w 888"/>
                <a:gd name="T27" fmla="*/ 357 h 777"/>
                <a:gd name="T28" fmla="*/ 634 w 888"/>
                <a:gd name="T29" fmla="*/ 526 h 777"/>
                <a:gd name="T30" fmla="*/ 444 w 888"/>
                <a:gd name="T31" fmla="*/ 595 h 777"/>
                <a:gd name="T32" fmla="*/ 254 w 888"/>
                <a:gd name="T33" fmla="*/ 526 h 777"/>
                <a:gd name="T34" fmla="*/ 193 w 888"/>
                <a:gd name="T35" fmla="*/ 357 h 777"/>
                <a:gd name="T36" fmla="*/ 237 w 888"/>
                <a:gd name="T37" fmla="*/ 57 h 777"/>
                <a:gd name="T38" fmla="*/ 155 w 888"/>
                <a:gd name="T39" fmla="*/ 5 h 777"/>
                <a:gd name="T40" fmla="*/ 60 w 888"/>
                <a:gd name="T41" fmla="*/ 27 h 777"/>
                <a:gd name="T42" fmla="*/ 35 w 888"/>
                <a:gd name="T43" fmla="*/ 179 h 777"/>
                <a:gd name="T44" fmla="*/ 92 w 888"/>
                <a:gd name="T45" fmla="*/ 216 h 777"/>
                <a:gd name="T46" fmla="*/ 134 w 888"/>
                <a:gd name="T47" fmla="*/ 189 h 777"/>
                <a:gd name="T48" fmla="*/ 107 w 888"/>
                <a:gd name="T49" fmla="*/ 146 h 777"/>
                <a:gd name="T50" fmla="*/ 93 w 888"/>
                <a:gd name="T51" fmla="*/ 137 h 777"/>
                <a:gd name="T52" fmla="*/ 102 w 888"/>
                <a:gd name="T53" fmla="*/ 85 h 777"/>
                <a:gd name="T54" fmla="*/ 143 w 888"/>
                <a:gd name="T55" fmla="*/ 76 h 777"/>
                <a:gd name="T56" fmla="*/ 179 w 888"/>
                <a:gd name="T57" fmla="*/ 99 h 777"/>
                <a:gd name="T58" fmla="*/ 130 w 888"/>
                <a:gd name="T59" fmla="*/ 321 h 777"/>
                <a:gd name="T60" fmla="*/ 122 w 888"/>
                <a:gd name="T61" fmla="*/ 330 h 777"/>
                <a:gd name="T62" fmla="*/ 122 w 888"/>
                <a:gd name="T63" fmla="*/ 341 h 777"/>
                <a:gd name="T64" fmla="*/ 202 w 888"/>
                <a:gd name="T65" fmla="*/ 575 h 777"/>
                <a:gd name="T66" fmla="*/ 445 w 888"/>
                <a:gd name="T67" fmla="*/ 666 h 777"/>
                <a:gd name="T68" fmla="*/ 687 w 888"/>
                <a:gd name="T69" fmla="*/ 575 h 777"/>
                <a:gd name="T70" fmla="*/ 767 w 888"/>
                <a:gd name="T71" fmla="*/ 341 h 777"/>
                <a:gd name="T72" fmla="*/ 766 w 888"/>
                <a:gd name="T73" fmla="*/ 330 h 777"/>
                <a:gd name="T74" fmla="*/ 759 w 888"/>
                <a:gd name="T75" fmla="*/ 321 h 777"/>
                <a:gd name="T76" fmla="*/ 710 w 888"/>
                <a:gd name="T77" fmla="*/ 98 h 777"/>
                <a:gd name="T78" fmla="*/ 746 w 888"/>
                <a:gd name="T79" fmla="*/ 76 h 777"/>
                <a:gd name="T80" fmla="*/ 787 w 888"/>
                <a:gd name="T81" fmla="*/ 85 h 777"/>
                <a:gd name="T82" fmla="*/ 795 w 888"/>
                <a:gd name="T83" fmla="*/ 137 h 777"/>
                <a:gd name="T84" fmla="*/ 782 w 888"/>
                <a:gd name="T85" fmla="*/ 146 h 777"/>
                <a:gd name="T86" fmla="*/ 754 w 888"/>
                <a:gd name="T87" fmla="*/ 189 h 777"/>
                <a:gd name="T88" fmla="*/ 797 w 888"/>
                <a:gd name="T89" fmla="*/ 216 h 777"/>
                <a:gd name="T90" fmla="*/ 854 w 888"/>
                <a:gd name="T91" fmla="*/ 179 h 777"/>
                <a:gd name="T92" fmla="*/ 829 w 888"/>
                <a:gd name="T93" fmla="*/ 27 h 777"/>
                <a:gd name="T94" fmla="*/ 301 w 888"/>
                <a:gd name="T95" fmla="*/ 777 h 777"/>
                <a:gd name="T96" fmla="*/ 587 w 888"/>
                <a:gd name="T97" fmla="*/ 777 h 777"/>
                <a:gd name="T98" fmla="*/ 587 w 888"/>
                <a:gd name="T99" fmla="*/ 705 h 777"/>
                <a:gd name="T100" fmla="*/ 301 w 888"/>
                <a:gd name="T101" fmla="*/ 705 h 777"/>
                <a:gd name="T102" fmla="*/ 301 w 888"/>
                <a:gd name="T103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8" h="777">
                  <a:moveTo>
                    <a:pt x="408" y="61"/>
                  </a:moveTo>
                  <a:lnTo>
                    <a:pt x="337" y="61"/>
                  </a:lnTo>
                  <a:lnTo>
                    <a:pt x="337" y="539"/>
                  </a:lnTo>
                  <a:cubicBezTo>
                    <a:pt x="372" y="548"/>
                    <a:pt x="372" y="554"/>
                    <a:pt x="408" y="556"/>
                  </a:cubicBezTo>
                  <a:lnTo>
                    <a:pt x="408" y="61"/>
                  </a:lnTo>
                  <a:close/>
                  <a:moveTo>
                    <a:pt x="552" y="61"/>
                  </a:moveTo>
                  <a:lnTo>
                    <a:pt x="480" y="61"/>
                  </a:lnTo>
                  <a:lnTo>
                    <a:pt x="480" y="556"/>
                  </a:lnTo>
                  <a:cubicBezTo>
                    <a:pt x="516" y="554"/>
                    <a:pt x="516" y="548"/>
                    <a:pt x="552" y="539"/>
                  </a:cubicBezTo>
                  <a:lnTo>
                    <a:pt x="552" y="61"/>
                  </a:lnTo>
                  <a:close/>
                  <a:moveTo>
                    <a:pt x="829" y="27"/>
                  </a:moveTo>
                  <a:cubicBezTo>
                    <a:pt x="801" y="8"/>
                    <a:pt x="768" y="0"/>
                    <a:pt x="734" y="5"/>
                  </a:cubicBezTo>
                  <a:cubicBezTo>
                    <a:pt x="700" y="11"/>
                    <a:pt x="671" y="29"/>
                    <a:pt x="652" y="56"/>
                  </a:cubicBezTo>
                  <a:cubicBezTo>
                    <a:pt x="591" y="139"/>
                    <a:pt x="637" y="279"/>
                    <a:pt x="696" y="357"/>
                  </a:cubicBezTo>
                  <a:cubicBezTo>
                    <a:pt x="695" y="386"/>
                    <a:pt x="689" y="468"/>
                    <a:pt x="634" y="526"/>
                  </a:cubicBezTo>
                  <a:cubicBezTo>
                    <a:pt x="592" y="572"/>
                    <a:pt x="528" y="595"/>
                    <a:pt x="444" y="595"/>
                  </a:cubicBezTo>
                  <a:cubicBezTo>
                    <a:pt x="361" y="595"/>
                    <a:pt x="297" y="572"/>
                    <a:pt x="254" y="526"/>
                  </a:cubicBezTo>
                  <a:cubicBezTo>
                    <a:pt x="199" y="468"/>
                    <a:pt x="193" y="385"/>
                    <a:pt x="193" y="357"/>
                  </a:cubicBezTo>
                  <a:cubicBezTo>
                    <a:pt x="252" y="279"/>
                    <a:pt x="298" y="139"/>
                    <a:pt x="237" y="57"/>
                  </a:cubicBezTo>
                  <a:cubicBezTo>
                    <a:pt x="217" y="29"/>
                    <a:pt x="188" y="11"/>
                    <a:pt x="155" y="5"/>
                  </a:cubicBezTo>
                  <a:cubicBezTo>
                    <a:pt x="121" y="0"/>
                    <a:pt x="87" y="8"/>
                    <a:pt x="60" y="27"/>
                  </a:cubicBezTo>
                  <a:cubicBezTo>
                    <a:pt x="11" y="63"/>
                    <a:pt x="0" y="130"/>
                    <a:pt x="35" y="179"/>
                  </a:cubicBezTo>
                  <a:cubicBezTo>
                    <a:pt x="49" y="198"/>
                    <a:pt x="69" y="212"/>
                    <a:pt x="92" y="216"/>
                  </a:cubicBezTo>
                  <a:cubicBezTo>
                    <a:pt x="111" y="220"/>
                    <a:pt x="130" y="208"/>
                    <a:pt x="134" y="189"/>
                  </a:cubicBezTo>
                  <a:cubicBezTo>
                    <a:pt x="138" y="169"/>
                    <a:pt x="126" y="150"/>
                    <a:pt x="107" y="146"/>
                  </a:cubicBezTo>
                  <a:cubicBezTo>
                    <a:pt x="101" y="145"/>
                    <a:pt x="96" y="142"/>
                    <a:pt x="93" y="137"/>
                  </a:cubicBezTo>
                  <a:cubicBezTo>
                    <a:pt x="81" y="121"/>
                    <a:pt x="85" y="97"/>
                    <a:pt x="102" y="85"/>
                  </a:cubicBezTo>
                  <a:cubicBezTo>
                    <a:pt x="114" y="77"/>
                    <a:pt x="128" y="73"/>
                    <a:pt x="143" y="76"/>
                  </a:cubicBezTo>
                  <a:cubicBezTo>
                    <a:pt x="157" y="78"/>
                    <a:pt x="170" y="86"/>
                    <a:pt x="179" y="99"/>
                  </a:cubicBezTo>
                  <a:cubicBezTo>
                    <a:pt x="215" y="148"/>
                    <a:pt x="182" y="259"/>
                    <a:pt x="130" y="321"/>
                  </a:cubicBezTo>
                  <a:lnTo>
                    <a:pt x="122" y="330"/>
                  </a:lnTo>
                  <a:lnTo>
                    <a:pt x="122" y="341"/>
                  </a:lnTo>
                  <a:cubicBezTo>
                    <a:pt x="121" y="347"/>
                    <a:pt x="113" y="480"/>
                    <a:pt x="202" y="575"/>
                  </a:cubicBezTo>
                  <a:cubicBezTo>
                    <a:pt x="258" y="636"/>
                    <a:pt x="340" y="666"/>
                    <a:pt x="445" y="666"/>
                  </a:cubicBezTo>
                  <a:cubicBezTo>
                    <a:pt x="549" y="666"/>
                    <a:pt x="630" y="636"/>
                    <a:pt x="687" y="575"/>
                  </a:cubicBezTo>
                  <a:cubicBezTo>
                    <a:pt x="775" y="480"/>
                    <a:pt x="767" y="347"/>
                    <a:pt x="767" y="341"/>
                  </a:cubicBezTo>
                  <a:lnTo>
                    <a:pt x="766" y="330"/>
                  </a:lnTo>
                  <a:lnTo>
                    <a:pt x="759" y="321"/>
                  </a:lnTo>
                  <a:cubicBezTo>
                    <a:pt x="706" y="259"/>
                    <a:pt x="673" y="148"/>
                    <a:pt x="710" y="98"/>
                  </a:cubicBezTo>
                  <a:cubicBezTo>
                    <a:pt x="718" y="86"/>
                    <a:pt x="731" y="78"/>
                    <a:pt x="746" y="76"/>
                  </a:cubicBezTo>
                  <a:cubicBezTo>
                    <a:pt x="760" y="73"/>
                    <a:pt x="775" y="77"/>
                    <a:pt x="787" y="85"/>
                  </a:cubicBezTo>
                  <a:cubicBezTo>
                    <a:pt x="803" y="97"/>
                    <a:pt x="807" y="121"/>
                    <a:pt x="795" y="137"/>
                  </a:cubicBezTo>
                  <a:cubicBezTo>
                    <a:pt x="792" y="142"/>
                    <a:pt x="787" y="145"/>
                    <a:pt x="782" y="146"/>
                  </a:cubicBezTo>
                  <a:cubicBezTo>
                    <a:pt x="762" y="150"/>
                    <a:pt x="750" y="169"/>
                    <a:pt x="754" y="189"/>
                  </a:cubicBezTo>
                  <a:cubicBezTo>
                    <a:pt x="758" y="208"/>
                    <a:pt x="777" y="220"/>
                    <a:pt x="797" y="216"/>
                  </a:cubicBezTo>
                  <a:cubicBezTo>
                    <a:pt x="820" y="212"/>
                    <a:pt x="840" y="198"/>
                    <a:pt x="854" y="179"/>
                  </a:cubicBezTo>
                  <a:cubicBezTo>
                    <a:pt x="888" y="130"/>
                    <a:pt x="877" y="63"/>
                    <a:pt x="829" y="27"/>
                  </a:cubicBezTo>
                  <a:close/>
                  <a:moveTo>
                    <a:pt x="301" y="777"/>
                  </a:moveTo>
                  <a:lnTo>
                    <a:pt x="587" y="777"/>
                  </a:lnTo>
                  <a:lnTo>
                    <a:pt x="587" y="705"/>
                  </a:lnTo>
                  <a:lnTo>
                    <a:pt x="301" y="705"/>
                  </a:lnTo>
                  <a:lnTo>
                    <a:pt x="301" y="7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9582" y="1264391"/>
            <a:ext cx="7400925" cy="418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3594" y="198235"/>
            <a:ext cx="3522209" cy="1304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6904" y="1977457"/>
            <a:ext cx="1773381" cy="217787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9103" y="1967983"/>
            <a:ext cx="1743488" cy="21968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4104" y="4382268"/>
            <a:ext cx="1836120" cy="207789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30877" y="4382898"/>
            <a:ext cx="1708612" cy="210113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56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096~1\AppData\Local\Temp\12011227_850945668354126_917238160649180039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660" y="198120"/>
            <a:ext cx="12172339" cy="6470968"/>
          </a:xfrm>
        </p:spPr>
      </p:pic>
    </p:spTree>
    <p:extLst>
      <p:ext uri="{BB962C8B-B14F-4D97-AF65-F5344CB8AC3E}">
        <p14:creationId xmlns:p14="http://schemas.microsoft.com/office/powerpoint/2010/main" val="26898673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3153" y="-157006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98" name="Прямоугольник 97"/>
          <p:cNvSpPr/>
          <p:nvPr/>
        </p:nvSpPr>
        <p:spPr>
          <a:xfrm>
            <a:off x="186182" y="2648000"/>
            <a:ext cx="11819633" cy="3565309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1080" indent="-180720" algn="ctr">
              <a:lnSpc>
                <a:spcPct val="100000"/>
              </a:lnSpc>
            </a:pPr>
            <a:endParaRPr lang="en-US" sz="3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181080" indent="-180720" algn="ctr">
              <a:lnSpc>
                <a:spcPct val="100000"/>
              </a:lnSpc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</a:p>
          <a:p>
            <a:pPr marL="181080" indent="-180720" algn="ctr">
              <a:lnSpc>
                <a:spcPct val="100000"/>
              </a:lnSpc>
            </a:pPr>
            <a:endParaRPr lang="ru-RU" sz="1600" b="1" spc="-1" dirty="0">
              <a:solidFill>
                <a:schemeClr val="accent2">
                  <a:lumMod val="50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endParaRPr lang="ru-RU" sz="36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02455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7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9050910" y="202454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4" name="Freeform 32"/>
          <p:cNvSpPr>
            <a:spLocks noEditPoints="1"/>
          </p:cNvSpPr>
          <p:nvPr/>
        </p:nvSpPr>
        <p:spPr bwMode="auto">
          <a:xfrm>
            <a:off x="8017892" y="1855717"/>
            <a:ext cx="591581" cy="444227"/>
          </a:xfrm>
          <a:custGeom>
            <a:avLst/>
            <a:gdLst>
              <a:gd name="T0" fmla="*/ 787 w 859"/>
              <a:gd name="T1" fmla="*/ 107 h 644"/>
              <a:gd name="T2" fmla="*/ 787 w 859"/>
              <a:gd name="T3" fmla="*/ 573 h 644"/>
              <a:gd name="T4" fmla="*/ 537 w 859"/>
              <a:gd name="T5" fmla="*/ 573 h 644"/>
              <a:gd name="T6" fmla="*/ 465 w 859"/>
              <a:gd name="T7" fmla="*/ 644 h 644"/>
              <a:gd name="T8" fmla="*/ 859 w 859"/>
              <a:gd name="T9" fmla="*/ 644 h 644"/>
              <a:gd name="T10" fmla="*/ 859 w 859"/>
              <a:gd name="T11" fmla="*/ 107 h 644"/>
              <a:gd name="T12" fmla="*/ 787 w 859"/>
              <a:gd name="T13" fmla="*/ 107 h 644"/>
              <a:gd name="T14" fmla="*/ 476 w 859"/>
              <a:gd name="T15" fmla="*/ 476 h 644"/>
              <a:gd name="T16" fmla="*/ 383 w 859"/>
              <a:gd name="T17" fmla="*/ 476 h 644"/>
              <a:gd name="T18" fmla="*/ 373 w 859"/>
              <a:gd name="T19" fmla="*/ 465 h 644"/>
              <a:gd name="T20" fmla="*/ 179 w 859"/>
              <a:gd name="T21" fmla="*/ 465 h 644"/>
              <a:gd name="T22" fmla="*/ 179 w 859"/>
              <a:gd name="T23" fmla="*/ 71 h 644"/>
              <a:gd name="T24" fmla="*/ 344 w 859"/>
              <a:gd name="T25" fmla="*/ 71 h 644"/>
              <a:gd name="T26" fmla="*/ 393 w 859"/>
              <a:gd name="T27" fmla="*/ 96 h 644"/>
              <a:gd name="T28" fmla="*/ 393 w 859"/>
              <a:gd name="T29" fmla="*/ 358 h 644"/>
              <a:gd name="T30" fmla="*/ 465 w 859"/>
              <a:gd name="T31" fmla="*/ 358 h 644"/>
              <a:gd name="T32" fmla="*/ 465 w 859"/>
              <a:gd name="T33" fmla="*/ 96 h 644"/>
              <a:gd name="T34" fmla="*/ 515 w 859"/>
              <a:gd name="T35" fmla="*/ 71 h 644"/>
              <a:gd name="T36" fmla="*/ 680 w 859"/>
              <a:gd name="T37" fmla="*/ 71 h 644"/>
              <a:gd name="T38" fmla="*/ 680 w 859"/>
              <a:gd name="T39" fmla="*/ 465 h 644"/>
              <a:gd name="T40" fmla="*/ 486 w 859"/>
              <a:gd name="T41" fmla="*/ 465 h 644"/>
              <a:gd name="T42" fmla="*/ 476 w 859"/>
              <a:gd name="T43" fmla="*/ 476 h 644"/>
              <a:gd name="T44" fmla="*/ 752 w 859"/>
              <a:gd name="T45" fmla="*/ 537 h 644"/>
              <a:gd name="T46" fmla="*/ 752 w 859"/>
              <a:gd name="T47" fmla="*/ 0 h 644"/>
              <a:gd name="T48" fmla="*/ 486 w 859"/>
              <a:gd name="T49" fmla="*/ 0 h 644"/>
              <a:gd name="T50" fmla="*/ 476 w 859"/>
              <a:gd name="T51" fmla="*/ 10 h 644"/>
              <a:gd name="T52" fmla="*/ 383 w 859"/>
              <a:gd name="T53" fmla="*/ 10 h 644"/>
              <a:gd name="T54" fmla="*/ 373 w 859"/>
              <a:gd name="T55" fmla="*/ 0 h 644"/>
              <a:gd name="T56" fmla="*/ 107 w 859"/>
              <a:gd name="T57" fmla="*/ 0 h 644"/>
              <a:gd name="T58" fmla="*/ 107 w 859"/>
              <a:gd name="T59" fmla="*/ 537 h 644"/>
              <a:gd name="T60" fmla="*/ 344 w 859"/>
              <a:gd name="T61" fmla="*/ 537 h 644"/>
              <a:gd name="T62" fmla="*/ 429 w 859"/>
              <a:gd name="T63" fmla="*/ 566 h 644"/>
              <a:gd name="T64" fmla="*/ 515 w 859"/>
              <a:gd name="T65" fmla="*/ 537 h 644"/>
              <a:gd name="T66" fmla="*/ 752 w 859"/>
              <a:gd name="T67" fmla="*/ 537 h 644"/>
              <a:gd name="T68" fmla="*/ 71 w 859"/>
              <a:gd name="T69" fmla="*/ 573 h 644"/>
              <a:gd name="T70" fmla="*/ 71 w 859"/>
              <a:gd name="T71" fmla="*/ 107 h 644"/>
              <a:gd name="T72" fmla="*/ 0 w 859"/>
              <a:gd name="T73" fmla="*/ 107 h 644"/>
              <a:gd name="T74" fmla="*/ 0 w 859"/>
              <a:gd name="T75" fmla="*/ 644 h 644"/>
              <a:gd name="T76" fmla="*/ 394 w 859"/>
              <a:gd name="T77" fmla="*/ 644 h 644"/>
              <a:gd name="T78" fmla="*/ 322 w 859"/>
              <a:gd name="T79" fmla="*/ 573 h 644"/>
              <a:gd name="T80" fmla="*/ 71 w 859"/>
              <a:gd name="T81" fmla="*/ 57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9" h="644">
                <a:moveTo>
                  <a:pt x="787" y="107"/>
                </a:moveTo>
                <a:lnTo>
                  <a:pt x="787" y="573"/>
                </a:lnTo>
                <a:lnTo>
                  <a:pt x="537" y="573"/>
                </a:lnTo>
                <a:lnTo>
                  <a:pt x="465" y="644"/>
                </a:lnTo>
                <a:lnTo>
                  <a:pt x="859" y="644"/>
                </a:lnTo>
                <a:lnTo>
                  <a:pt x="859" y="107"/>
                </a:lnTo>
                <a:lnTo>
                  <a:pt x="787" y="107"/>
                </a:lnTo>
                <a:close/>
                <a:moveTo>
                  <a:pt x="476" y="476"/>
                </a:moveTo>
                <a:cubicBezTo>
                  <a:pt x="450" y="501"/>
                  <a:pt x="409" y="501"/>
                  <a:pt x="383" y="476"/>
                </a:cubicBezTo>
                <a:lnTo>
                  <a:pt x="373" y="465"/>
                </a:lnTo>
                <a:lnTo>
                  <a:pt x="179" y="465"/>
                </a:lnTo>
                <a:lnTo>
                  <a:pt x="179" y="71"/>
                </a:lnTo>
                <a:lnTo>
                  <a:pt x="344" y="71"/>
                </a:lnTo>
                <a:cubicBezTo>
                  <a:pt x="359" y="71"/>
                  <a:pt x="393" y="91"/>
                  <a:pt x="393" y="96"/>
                </a:cubicBezTo>
                <a:lnTo>
                  <a:pt x="393" y="358"/>
                </a:lnTo>
                <a:lnTo>
                  <a:pt x="465" y="358"/>
                </a:lnTo>
                <a:lnTo>
                  <a:pt x="465" y="96"/>
                </a:lnTo>
                <a:cubicBezTo>
                  <a:pt x="465" y="91"/>
                  <a:pt x="500" y="71"/>
                  <a:pt x="515" y="71"/>
                </a:cubicBezTo>
                <a:lnTo>
                  <a:pt x="680" y="71"/>
                </a:lnTo>
                <a:lnTo>
                  <a:pt x="680" y="465"/>
                </a:lnTo>
                <a:lnTo>
                  <a:pt x="486" y="465"/>
                </a:lnTo>
                <a:lnTo>
                  <a:pt x="476" y="476"/>
                </a:lnTo>
                <a:close/>
                <a:moveTo>
                  <a:pt x="752" y="537"/>
                </a:moveTo>
                <a:lnTo>
                  <a:pt x="752" y="0"/>
                </a:lnTo>
                <a:lnTo>
                  <a:pt x="486" y="0"/>
                </a:lnTo>
                <a:lnTo>
                  <a:pt x="476" y="10"/>
                </a:lnTo>
                <a:cubicBezTo>
                  <a:pt x="450" y="36"/>
                  <a:pt x="409" y="36"/>
                  <a:pt x="383" y="10"/>
                </a:cubicBezTo>
                <a:lnTo>
                  <a:pt x="373" y="0"/>
                </a:lnTo>
                <a:lnTo>
                  <a:pt x="107" y="0"/>
                </a:lnTo>
                <a:lnTo>
                  <a:pt x="107" y="537"/>
                </a:lnTo>
                <a:lnTo>
                  <a:pt x="344" y="537"/>
                </a:lnTo>
                <a:cubicBezTo>
                  <a:pt x="369" y="573"/>
                  <a:pt x="399" y="566"/>
                  <a:pt x="429" y="566"/>
                </a:cubicBezTo>
                <a:cubicBezTo>
                  <a:pt x="460" y="566"/>
                  <a:pt x="490" y="573"/>
                  <a:pt x="515" y="537"/>
                </a:cubicBezTo>
                <a:lnTo>
                  <a:pt x="752" y="537"/>
                </a:lnTo>
                <a:close/>
                <a:moveTo>
                  <a:pt x="71" y="573"/>
                </a:moveTo>
                <a:lnTo>
                  <a:pt x="71" y="107"/>
                </a:lnTo>
                <a:lnTo>
                  <a:pt x="0" y="107"/>
                </a:lnTo>
                <a:lnTo>
                  <a:pt x="0" y="644"/>
                </a:lnTo>
                <a:lnTo>
                  <a:pt x="394" y="644"/>
                </a:lnTo>
                <a:lnTo>
                  <a:pt x="322" y="573"/>
                </a:lnTo>
                <a:lnTo>
                  <a:pt x="7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610323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961576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961576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60" name="Freeform 38"/>
          <p:cNvSpPr>
            <a:spLocks noEditPoints="1"/>
          </p:cNvSpPr>
          <p:nvPr/>
        </p:nvSpPr>
        <p:spPr bwMode="auto">
          <a:xfrm>
            <a:off x="11074901" y="1789685"/>
            <a:ext cx="384377" cy="576291"/>
          </a:xfrm>
          <a:custGeom>
            <a:avLst/>
            <a:gdLst>
              <a:gd name="T0" fmla="*/ 315 w 559"/>
              <a:gd name="T1" fmla="*/ 314 h 838"/>
              <a:gd name="T2" fmla="*/ 384 w 559"/>
              <a:gd name="T3" fmla="*/ 314 h 838"/>
              <a:gd name="T4" fmla="*/ 384 w 559"/>
              <a:gd name="T5" fmla="*/ 244 h 838"/>
              <a:gd name="T6" fmla="*/ 315 w 559"/>
              <a:gd name="T7" fmla="*/ 244 h 838"/>
              <a:gd name="T8" fmla="*/ 315 w 559"/>
              <a:gd name="T9" fmla="*/ 314 h 838"/>
              <a:gd name="T10" fmla="*/ 175 w 559"/>
              <a:gd name="T11" fmla="*/ 314 h 838"/>
              <a:gd name="T12" fmla="*/ 245 w 559"/>
              <a:gd name="T13" fmla="*/ 314 h 838"/>
              <a:gd name="T14" fmla="*/ 245 w 559"/>
              <a:gd name="T15" fmla="*/ 244 h 838"/>
              <a:gd name="T16" fmla="*/ 175 w 559"/>
              <a:gd name="T17" fmla="*/ 244 h 838"/>
              <a:gd name="T18" fmla="*/ 175 w 559"/>
              <a:gd name="T19" fmla="*/ 314 h 838"/>
              <a:gd name="T20" fmla="*/ 175 w 559"/>
              <a:gd name="T21" fmla="*/ 524 h 838"/>
              <a:gd name="T22" fmla="*/ 105 w 559"/>
              <a:gd name="T23" fmla="*/ 524 h 838"/>
              <a:gd name="T24" fmla="*/ 314 w 559"/>
              <a:gd name="T25" fmla="*/ 733 h 838"/>
              <a:gd name="T26" fmla="*/ 314 w 559"/>
              <a:gd name="T27" fmla="*/ 663 h 838"/>
              <a:gd name="T28" fmla="*/ 175 w 559"/>
              <a:gd name="T29" fmla="*/ 524 h 838"/>
              <a:gd name="T30" fmla="*/ 349 w 559"/>
              <a:gd name="T31" fmla="*/ 349 h 838"/>
              <a:gd name="T32" fmla="*/ 210 w 559"/>
              <a:gd name="T33" fmla="*/ 349 h 838"/>
              <a:gd name="T34" fmla="*/ 140 w 559"/>
              <a:gd name="T35" fmla="*/ 279 h 838"/>
              <a:gd name="T36" fmla="*/ 210 w 559"/>
              <a:gd name="T37" fmla="*/ 209 h 838"/>
              <a:gd name="T38" fmla="*/ 256 w 559"/>
              <a:gd name="T39" fmla="*/ 228 h 838"/>
              <a:gd name="T40" fmla="*/ 280 w 559"/>
              <a:gd name="T41" fmla="*/ 249 h 838"/>
              <a:gd name="T42" fmla="*/ 303 w 559"/>
              <a:gd name="T43" fmla="*/ 228 h 838"/>
              <a:gd name="T44" fmla="*/ 349 w 559"/>
              <a:gd name="T45" fmla="*/ 209 h 838"/>
              <a:gd name="T46" fmla="*/ 419 w 559"/>
              <a:gd name="T47" fmla="*/ 279 h 838"/>
              <a:gd name="T48" fmla="*/ 349 w 559"/>
              <a:gd name="T49" fmla="*/ 349 h 838"/>
              <a:gd name="T50" fmla="*/ 349 w 559"/>
              <a:gd name="T51" fmla="*/ 140 h 838"/>
              <a:gd name="T52" fmla="*/ 280 w 559"/>
              <a:gd name="T53" fmla="*/ 159 h 838"/>
              <a:gd name="T54" fmla="*/ 210 w 559"/>
              <a:gd name="T55" fmla="*/ 140 h 838"/>
              <a:gd name="T56" fmla="*/ 70 w 559"/>
              <a:gd name="T57" fmla="*/ 279 h 838"/>
              <a:gd name="T58" fmla="*/ 210 w 559"/>
              <a:gd name="T59" fmla="*/ 419 h 838"/>
              <a:gd name="T60" fmla="*/ 245 w 559"/>
              <a:gd name="T61" fmla="*/ 419 h 838"/>
              <a:gd name="T62" fmla="*/ 245 w 559"/>
              <a:gd name="T63" fmla="*/ 454 h 838"/>
              <a:gd name="T64" fmla="*/ 314 w 559"/>
              <a:gd name="T65" fmla="*/ 454 h 838"/>
              <a:gd name="T66" fmla="*/ 314 w 559"/>
              <a:gd name="T67" fmla="*/ 419 h 838"/>
              <a:gd name="T68" fmla="*/ 349 w 559"/>
              <a:gd name="T69" fmla="*/ 419 h 838"/>
              <a:gd name="T70" fmla="*/ 489 w 559"/>
              <a:gd name="T71" fmla="*/ 279 h 838"/>
              <a:gd name="T72" fmla="*/ 349 w 559"/>
              <a:gd name="T73" fmla="*/ 140 h 838"/>
              <a:gd name="T74" fmla="*/ 489 w 559"/>
              <a:gd name="T75" fmla="*/ 768 h 838"/>
              <a:gd name="T76" fmla="*/ 317 w 559"/>
              <a:gd name="T77" fmla="*/ 768 h 838"/>
              <a:gd name="T78" fmla="*/ 70 w 559"/>
              <a:gd name="T79" fmla="*/ 522 h 838"/>
              <a:gd name="T80" fmla="*/ 70 w 559"/>
              <a:gd name="T81" fmla="*/ 279 h 838"/>
              <a:gd name="T82" fmla="*/ 279 w 559"/>
              <a:gd name="T83" fmla="*/ 70 h 838"/>
              <a:gd name="T84" fmla="*/ 489 w 559"/>
              <a:gd name="T85" fmla="*/ 279 h 838"/>
              <a:gd name="T86" fmla="*/ 489 w 559"/>
              <a:gd name="T87" fmla="*/ 768 h 838"/>
              <a:gd name="T88" fmla="*/ 279 w 559"/>
              <a:gd name="T89" fmla="*/ 0 h 838"/>
              <a:gd name="T90" fmla="*/ 0 w 559"/>
              <a:gd name="T91" fmla="*/ 279 h 838"/>
              <a:gd name="T92" fmla="*/ 0 w 559"/>
              <a:gd name="T93" fmla="*/ 522 h 838"/>
              <a:gd name="T94" fmla="*/ 317 w 559"/>
              <a:gd name="T95" fmla="*/ 838 h 838"/>
              <a:gd name="T96" fmla="*/ 559 w 559"/>
              <a:gd name="T97" fmla="*/ 838 h 838"/>
              <a:gd name="T98" fmla="*/ 559 w 559"/>
              <a:gd name="T99" fmla="*/ 279 h 838"/>
              <a:gd name="T100" fmla="*/ 279 w 559"/>
              <a:gd name="T101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9" h="838">
                <a:moveTo>
                  <a:pt x="315" y="314"/>
                </a:moveTo>
                <a:lnTo>
                  <a:pt x="384" y="314"/>
                </a:lnTo>
                <a:lnTo>
                  <a:pt x="384" y="244"/>
                </a:lnTo>
                <a:lnTo>
                  <a:pt x="315" y="244"/>
                </a:lnTo>
                <a:lnTo>
                  <a:pt x="315" y="314"/>
                </a:lnTo>
                <a:close/>
                <a:moveTo>
                  <a:pt x="175" y="314"/>
                </a:moveTo>
                <a:lnTo>
                  <a:pt x="245" y="314"/>
                </a:lnTo>
                <a:lnTo>
                  <a:pt x="245" y="244"/>
                </a:lnTo>
                <a:lnTo>
                  <a:pt x="175" y="244"/>
                </a:lnTo>
                <a:lnTo>
                  <a:pt x="175" y="314"/>
                </a:lnTo>
                <a:close/>
                <a:moveTo>
                  <a:pt x="175" y="524"/>
                </a:moveTo>
                <a:lnTo>
                  <a:pt x="105" y="524"/>
                </a:lnTo>
                <a:cubicBezTo>
                  <a:pt x="105" y="628"/>
                  <a:pt x="210" y="733"/>
                  <a:pt x="314" y="733"/>
                </a:cubicBezTo>
                <a:lnTo>
                  <a:pt x="314" y="663"/>
                </a:lnTo>
                <a:cubicBezTo>
                  <a:pt x="245" y="663"/>
                  <a:pt x="175" y="594"/>
                  <a:pt x="175" y="524"/>
                </a:cubicBezTo>
                <a:close/>
                <a:moveTo>
                  <a:pt x="349" y="349"/>
                </a:moveTo>
                <a:lnTo>
                  <a:pt x="210" y="349"/>
                </a:lnTo>
                <a:cubicBezTo>
                  <a:pt x="171" y="349"/>
                  <a:pt x="140" y="318"/>
                  <a:pt x="140" y="279"/>
                </a:cubicBezTo>
                <a:cubicBezTo>
                  <a:pt x="140" y="241"/>
                  <a:pt x="171" y="209"/>
                  <a:pt x="210" y="209"/>
                </a:cubicBezTo>
                <a:cubicBezTo>
                  <a:pt x="227" y="209"/>
                  <a:pt x="243" y="216"/>
                  <a:pt x="256" y="228"/>
                </a:cubicBezTo>
                <a:lnTo>
                  <a:pt x="280" y="249"/>
                </a:lnTo>
                <a:lnTo>
                  <a:pt x="303" y="228"/>
                </a:lnTo>
                <a:cubicBezTo>
                  <a:pt x="316" y="216"/>
                  <a:pt x="332" y="209"/>
                  <a:pt x="349" y="209"/>
                </a:cubicBezTo>
                <a:cubicBezTo>
                  <a:pt x="388" y="209"/>
                  <a:pt x="419" y="241"/>
                  <a:pt x="419" y="279"/>
                </a:cubicBezTo>
                <a:cubicBezTo>
                  <a:pt x="419" y="318"/>
                  <a:pt x="388" y="349"/>
                  <a:pt x="349" y="349"/>
                </a:cubicBezTo>
                <a:close/>
                <a:moveTo>
                  <a:pt x="349" y="140"/>
                </a:moveTo>
                <a:cubicBezTo>
                  <a:pt x="325" y="140"/>
                  <a:pt x="301" y="146"/>
                  <a:pt x="280" y="159"/>
                </a:cubicBezTo>
                <a:cubicBezTo>
                  <a:pt x="258" y="146"/>
                  <a:pt x="234" y="140"/>
                  <a:pt x="210" y="140"/>
                </a:cubicBezTo>
                <a:cubicBezTo>
                  <a:pt x="133" y="140"/>
                  <a:pt x="70" y="202"/>
                  <a:pt x="70" y="279"/>
                </a:cubicBezTo>
                <a:cubicBezTo>
                  <a:pt x="70" y="356"/>
                  <a:pt x="133" y="419"/>
                  <a:pt x="210" y="419"/>
                </a:cubicBezTo>
                <a:lnTo>
                  <a:pt x="245" y="419"/>
                </a:lnTo>
                <a:lnTo>
                  <a:pt x="245" y="454"/>
                </a:lnTo>
                <a:lnTo>
                  <a:pt x="314" y="454"/>
                </a:lnTo>
                <a:lnTo>
                  <a:pt x="314" y="419"/>
                </a:lnTo>
                <a:lnTo>
                  <a:pt x="349" y="419"/>
                </a:lnTo>
                <a:cubicBezTo>
                  <a:pt x="426" y="419"/>
                  <a:pt x="489" y="356"/>
                  <a:pt x="489" y="279"/>
                </a:cubicBezTo>
                <a:cubicBezTo>
                  <a:pt x="489" y="202"/>
                  <a:pt x="426" y="140"/>
                  <a:pt x="349" y="140"/>
                </a:cubicBezTo>
                <a:close/>
                <a:moveTo>
                  <a:pt x="489" y="768"/>
                </a:moveTo>
                <a:lnTo>
                  <a:pt x="317" y="768"/>
                </a:lnTo>
                <a:cubicBezTo>
                  <a:pt x="181" y="768"/>
                  <a:pt x="70" y="658"/>
                  <a:pt x="70" y="522"/>
                </a:cubicBezTo>
                <a:lnTo>
                  <a:pt x="70" y="279"/>
                </a:lnTo>
                <a:cubicBezTo>
                  <a:pt x="70" y="164"/>
                  <a:pt x="164" y="70"/>
                  <a:pt x="279" y="70"/>
                </a:cubicBezTo>
                <a:cubicBezTo>
                  <a:pt x="395" y="70"/>
                  <a:pt x="489" y="164"/>
                  <a:pt x="489" y="279"/>
                </a:cubicBezTo>
                <a:lnTo>
                  <a:pt x="489" y="768"/>
                </a:lnTo>
                <a:close/>
                <a:moveTo>
                  <a:pt x="279" y="0"/>
                </a:moveTo>
                <a:cubicBezTo>
                  <a:pt x="125" y="0"/>
                  <a:pt x="0" y="125"/>
                  <a:pt x="0" y="279"/>
                </a:cubicBezTo>
                <a:lnTo>
                  <a:pt x="0" y="522"/>
                </a:lnTo>
                <a:cubicBezTo>
                  <a:pt x="0" y="696"/>
                  <a:pt x="142" y="838"/>
                  <a:pt x="317" y="838"/>
                </a:cubicBezTo>
                <a:lnTo>
                  <a:pt x="559" y="838"/>
                </a:lnTo>
                <a:lnTo>
                  <a:pt x="559" y="279"/>
                </a:lnTo>
                <a:cubicBezTo>
                  <a:pt x="559" y="125"/>
                  <a:pt x="433" y="0"/>
                  <a:pt x="2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63" name="Freeform 41"/>
          <p:cNvSpPr>
            <a:spLocks/>
          </p:cNvSpPr>
          <p:nvPr/>
        </p:nvSpPr>
        <p:spPr bwMode="auto">
          <a:xfrm>
            <a:off x="9471322" y="1819702"/>
            <a:ext cx="591581" cy="516260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97" name="Группа 96"/>
          <p:cNvGrpSpPr/>
          <p:nvPr/>
        </p:nvGrpSpPr>
        <p:grpSpPr>
          <a:xfrm>
            <a:off x="9501352" y="538285"/>
            <a:ext cx="546537" cy="591303"/>
            <a:chOff x="477468" y="2705515"/>
            <a:chExt cx="409903" cy="443477"/>
          </a:xfrm>
        </p:grpSpPr>
        <p:sp>
          <p:nvSpPr>
            <p:cNvPr id="64" name="Freeform 42"/>
            <p:cNvSpPr>
              <a:spLocks noEditPoints="1"/>
            </p:cNvSpPr>
            <p:nvPr/>
          </p:nvSpPr>
          <p:spPr bwMode="auto">
            <a:xfrm>
              <a:off x="477468" y="2705515"/>
              <a:ext cx="409903" cy="387195"/>
            </a:xfrm>
            <a:custGeom>
              <a:avLst/>
              <a:gdLst>
                <a:gd name="T0" fmla="*/ 218 w 793"/>
                <a:gd name="T1" fmla="*/ 575 h 751"/>
                <a:gd name="T2" fmla="*/ 194 w 793"/>
                <a:gd name="T3" fmla="*/ 95 h 751"/>
                <a:gd name="T4" fmla="*/ 219 w 793"/>
                <a:gd name="T5" fmla="*/ 121 h 751"/>
                <a:gd name="T6" fmla="*/ 149 w 793"/>
                <a:gd name="T7" fmla="*/ 322 h 751"/>
                <a:gd name="T8" fmla="*/ 471 w 793"/>
                <a:gd name="T9" fmla="*/ 644 h 751"/>
                <a:gd name="T10" fmla="*/ 672 w 793"/>
                <a:gd name="T11" fmla="*/ 574 h 751"/>
                <a:gd name="T12" fmla="*/ 698 w 793"/>
                <a:gd name="T13" fmla="*/ 599 h 751"/>
                <a:gd name="T14" fmla="*/ 218 w 793"/>
                <a:gd name="T15" fmla="*/ 575 h 751"/>
                <a:gd name="T16" fmla="*/ 471 w 793"/>
                <a:gd name="T17" fmla="*/ 71 h 751"/>
                <a:gd name="T18" fmla="*/ 722 w 793"/>
                <a:gd name="T19" fmla="*/ 322 h 751"/>
                <a:gd name="T20" fmla="*/ 471 w 793"/>
                <a:gd name="T21" fmla="*/ 573 h 751"/>
                <a:gd name="T22" fmla="*/ 220 w 793"/>
                <a:gd name="T23" fmla="*/ 322 h 751"/>
                <a:gd name="T24" fmla="*/ 471 w 793"/>
                <a:gd name="T25" fmla="*/ 71 h 751"/>
                <a:gd name="T26" fmla="*/ 723 w 793"/>
                <a:gd name="T27" fmla="*/ 523 h 751"/>
                <a:gd name="T28" fmla="*/ 793 w 793"/>
                <a:gd name="T29" fmla="*/ 322 h 751"/>
                <a:gd name="T30" fmla="*/ 471 w 793"/>
                <a:gd name="T31" fmla="*/ 0 h 751"/>
                <a:gd name="T32" fmla="*/ 270 w 793"/>
                <a:gd name="T33" fmla="*/ 71 h 751"/>
                <a:gd name="T34" fmla="*/ 218 w 793"/>
                <a:gd name="T35" fmla="*/ 18 h 751"/>
                <a:gd name="T36" fmla="*/ 192 w 793"/>
                <a:gd name="T37" fmla="*/ 8 h 751"/>
                <a:gd name="T38" fmla="*/ 192 w 793"/>
                <a:gd name="T39" fmla="*/ 8 h 751"/>
                <a:gd name="T40" fmla="*/ 167 w 793"/>
                <a:gd name="T41" fmla="*/ 18 h 751"/>
                <a:gd name="T42" fmla="*/ 167 w 793"/>
                <a:gd name="T43" fmla="*/ 626 h 751"/>
                <a:gd name="T44" fmla="*/ 471 w 793"/>
                <a:gd name="T45" fmla="*/ 751 h 751"/>
                <a:gd name="T46" fmla="*/ 775 w 793"/>
                <a:gd name="T47" fmla="*/ 626 h 751"/>
                <a:gd name="T48" fmla="*/ 785 w 793"/>
                <a:gd name="T49" fmla="*/ 601 h 751"/>
                <a:gd name="T50" fmla="*/ 775 w 793"/>
                <a:gd name="T51" fmla="*/ 575 h 751"/>
                <a:gd name="T52" fmla="*/ 723 w 793"/>
                <a:gd name="T53" fmla="*/ 5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3" h="751">
                  <a:moveTo>
                    <a:pt x="218" y="575"/>
                  </a:moveTo>
                  <a:cubicBezTo>
                    <a:pt x="87" y="444"/>
                    <a:pt x="79" y="236"/>
                    <a:pt x="194" y="95"/>
                  </a:cubicBezTo>
                  <a:lnTo>
                    <a:pt x="219" y="121"/>
                  </a:lnTo>
                  <a:cubicBezTo>
                    <a:pt x="175" y="176"/>
                    <a:pt x="149" y="246"/>
                    <a:pt x="149" y="322"/>
                  </a:cubicBezTo>
                  <a:cubicBezTo>
                    <a:pt x="149" y="500"/>
                    <a:pt x="293" y="644"/>
                    <a:pt x="471" y="644"/>
                  </a:cubicBezTo>
                  <a:cubicBezTo>
                    <a:pt x="547" y="644"/>
                    <a:pt x="617" y="618"/>
                    <a:pt x="672" y="574"/>
                  </a:cubicBezTo>
                  <a:lnTo>
                    <a:pt x="698" y="599"/>
                  </a:lnTo>
                  <a:cubicBezTo>
                    <a:pt x="557" y="714"/>
                    <a:pt x="349" y="706"/>
                    <a:pt x="218" y="575"/>
                  </a:cubicBezTo>
                  <a:close/>
                  <a:moveTo>
                    <a:pt x="471" y="71"/>
                  </a:moveTo>
                  <a:cubicBezTo>
                    <a:pt x="609" y="71"/>
                    <a:pt x="722" y="184"/>
                    <a:pt x="722" y="322"/>
                  </a:cubicBezTo>
                  <a:cubicBezTo>
                    <a:pt x="722" y="460"/>
                    <a:pt x="609" y="573"/>
                    <a:pt x="471" y="573"/>
                  </a:cubicBezTo>
                  <a:cubicBezTo>
                    <a:pt x="333" y="573"/>
                    <a:pt x="220" y="460"/>
                    <a:pt x="220" y="322"/>
                  </a:cubicBezTo>
                  <a:cubicBezTo>
                    <a:pt x="220" y="184"/>
                    <a:pt x="333" y="71"/>
                    <a:pt x="471" y="71"/>
                  </a:cubicBezTo>
                  <a:close/>
                  <a:moveTo>
                    <a:pt x="723" y="523"/>
                  </a:moveTo>
                  <a:cubicBezTo>
                    <a:pt x="767" y="468"/>
                    <a:pt x="793" y="398"/>
                    <a:pt x="793" y="322"/>
                  </a:cubicBezTo>
                  <a:cubicBezTo>
                    <a:pt x="793" y="144"/>
                    <a:pt x="649" y="0"/>
                    <a:pt x="471" y="0"/>
                  </a:cubicBezTo>
                  <a:cubicBezTo>
                    <a:pt x="395" y="0"/>
                    <a:pt x="325" y="26"/>
                    <a:pt x="270" y="71"/>
                  </a:cubicBezTo>
                  <a:lnTo>
                    <a:pt x="218" y="18"/>
                  </a:lnTo>
                  <a:cubicBezTo>
                    <a:pt x="211" y="11"/>
                    <a:pt x="20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3" y="8"/>
                    <a:pt x="174" y="11"/>
                    <a:pt x="167" y="18"/>
                  </a:cubicBezTo>
                  <a:cubicBezTo>
                    <a:pt x="0" y="186"/>
                    <a:pt x="0" y="458"/>
                    <a:pt x="167" y="626"/>
                  </a:cubicBezTo>
                  <a:cubicBezTo>
                    <a:pt x="251" y="710"/>
                    <a:pt x="361" y="751"/>
                    <a:pt x="471" y="751"/>
                  </a:cubicBezTo>
                  <a:cubicBezTo>
                    <a:pt x="581" y="751"/>
                    <a:pt x="691" y="710"/>
                    <a:pt x="775" y="626"/>
                  </a:cubicBezTo>
                  <a:cubicBezTo>
                    <a:pt x="782" y="619"/>
                    <a:pt x="785" y="610"/>
                    <a:pt x="785" y="601"/>
                  </a:cubicBezTo>
                  <a:cubicBezTo>
                    <a:pt x="785" y="591"/>
                    <a:pt x="782" y="582"/>
                    <a:pt x="775" y="575"/>
                  </a:cubicBezTo>
                  <a:lnTo>
                    <a:pt x="723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637377" y="3110722"/>
              <a:ext cx="148646" cy="38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68" name="Freeform 46"/>
          <p:cNvSpPr>
            <a:spLocks noEditPoints="1"/>
          </p:cNvSpPr>
          <p:nvPr/>
        </p:nvSpPr>
        <p:spPr bwMode="auto">
          <a:xfrm>
            <a:off x="2195162" y="1780680"/>
            <a:ext cx="411407" cy="594301"/>
          </a:xfrm>
          <a:custGeom>
            <a:avLst/>
            <a:gdLst>
              <a:gd name="T0" fmla="*/ 275 w 598"/>
              <a:gd name="T1" fmla="*/ 251 h 860"/>
              <a:gd name="T2" fmla="*/ 347 w 598"/>
              <a:gd name="T3" fmla="*/ 179 h 860"/>
              <a:gd name="T4" fmla="*/ 419 w 598"/>
              <a:gd name="T5" fmla="*/ 251 h 860"/>
              <a:gd name="T6" fmla="*/ 347 w 598"/>
              <a:gd name="T7" fmla="*/ 322 h 860"/>
              <a:gd name="T8" fmla="*/ 275 w 598"/>
              <a:gd name="T9" fmla="*/ 251 h 860"/>
              <a:gd name="T10" fmla="*/ 598 w 598"/>
              <a:gd name="T11" fmla="*/ 752 h 860"/>
              <a:gd name="T12" fmla="*/ 449 w 598"/>
              <a:gd name="T13" fmla="*/ 352 h 860"/>
              <a:gd name="T14" fmla="*/ 490 w 598"/>
              <a:gd name="T15" fmla="*/ 251 h 860"/>
              <a:gd name="T16" fmla="*/ 383 w 598"/>
              <a:gd name="T17" fmla="*/ 113 h 860"/>
              <a:gd name="T18" fmla="*/ 383 w 598"/>
              <a:gd name="T19" fmla="*/ 36 h 860"/>
              <a:gd name="T20" fmla="*/ 347 w 598"/>
              <a:gd name="T21" fmla="*/ 0 h 860"/>
              <a:gd name="T22" fmla="*/ 311 w 598"/>
              <a:gd name="T23" fmla="*/ 36 h 860"/>
              <a:gd name="T24" fmla="*/ 311 w 598"/>
              <a:gd name="T25" fmla="*/ 113 h 860"/>
              <a:gd name="T26" fmla="*/ 204 w 598"/>
              <a:gd name="T27" fmla="*/ 251 h 860"/>
              <a:gd name="T28" fmla="*/ 245 w 598"/>
              <a:gd name="T29" fmla="*/ 352 h 860"/>
              <a:gd name="T30" fmla="*/ 196 w 598"/>
              <a:gd name="T31" fmla="*/ 485 h 860"/>
              <a:gd name="T32" fmla="*/ 260 w 598"/>
              <a:gd name="T33" fmla="*/ 519 h 860"/>
              <a:gd name="T34" fmla="*/ 308 w 598"/>
              <a:gd name="T35" fmla="*/ 388 h 860"/>
              <a:gd name="T36" fmla="*/ 347 w 598"/>
              <a:gd name="T37" fmla="*/ 394 h 860"/>
              <a:gd name="T38" fmla="*/ 386 w 598"/>
              <a:gd name="T39" fmla="*/ 388 h 860"/>
              <a:gd name="T40" fmla="*/ 459 w 598"/>
              <a:gd name="T41" fmla="*/ 586 h 860"/>
              <a:gd name="T42" fmla="*/ 347 w 598"/>
              <a:gd name="T43" fmla="*/ 607 h 860"/>
              <a:gd name="T44" fmla="*/ 72 w 598"/>
              <a:gd name="T45" fmla="*/ 453 h 860"/>
              <a:gd name="T46" fmla="*/ 26 w 598"/>
              <a:gd name="T47" fmla="*/ 440 h 860"/>
              <a:gd name="T48" fmla="*/ 11 w 598"/>
              <a:gd name="T49" fmla="*/ 491 h 860"/>
              <a:gd name="T50" fmla="*/ 145 w 598"/>
              <a:gd name="T51" fmla="*/ 623 h 860"/>
              <a:gd name="T52" fmla="*/ 96 w 598"/>
              <a:gd name="T53" fmla="*/ 752 h 860"/>
              <a:gd name="T54" fmla="*/ 134 w 598"/>
              <a:gd name="T55" fmla="*/ 860 h 860"/>
              <a:gd name="T56" fmla="*/ 210 w 598"/>
              <a:gd name="T57" fmla="*/ 654 h 860"/>
              <a:gd name="T58" fmla="*/ 347 w 598"/>
              <a:gd name="T59" fmla="*/ 679 h 860"/>
              <a:gd name="T60" fmla="*/ 483 w 598"/>
              <a:gd name="T61" fmla="*/ 653 h 860"/>
              <a:gd name="T62" fmla="*/ 560 w 598"/>
              <a:gd name="T63" fmla="*/ 860 h 860"/>
              <a:gd name="T64" fmla="*/ 598 w 598"/>
              <a:gd name="T65" fmla="*/ 75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" h="860">
                <a:moveTo>
                  <a:pt x="275" y="251"/>
                </a:moveTo>
                <a:cubicBezTo>
                  <a:pt x="275" y="211"/>
                  <a:pt x="307" y="179"/>
                  <a:pt x="347" y="179"/>
                </a:cubicBezTo>
                <a:cubicBezTo>
                  <a:pt x="386" y="179"/>
                  <a:pt x="419" y="211"/>
                  <a:pt x="419" y="251"/>
                </a:cubicBezTo>
                <a:cubicBezTo>
                  <a:pt x="419" y="290"/>
                  <a:pt x="386" y="322"/>
                  <a:pt x="347" y="322"/>
                </a:cubicBezTo>
                <a:cubicBezTo>
                  <a:pt x="307" y="322"/>
                  <a:pt x="275" y="290"/>
                  <a:pt x="275" y="251"/>
                </a:cubicBezTo>
                <a:close/>
                <a:moveTo>
                  <a:pt x="598" y="752"/>
                </a:moveTo>
                <a:lnTo>
                  <a:pt x="449" y="352"/>
                </a:lnTo>
                <a:cubicBezTo>
                  <a:pt x="474" y="326"/>
                  <a:pt x="490" y="290"/>
                  <a:pt x="490" y="251"/>
                </a:cubicBezTo>
                <a:cubicBezTo>
                  <a:pt x="490" y="184"/>
                  <a:pt x="444" y="129"/>
                  <a:pt x="383" y="113"/>
                </a:cubicBezTo>
                <a:lnTo>
                  <a:pt x="383" y="36"/>
                </a:lnTo>
                <a:cubicBezTo>
                  <a:pt x="383" y="16"/>
                  <a:pt x="367" y="0"/>
                  <a:pt x="347" y="0"/>
                </a:cubicBezTo>
                <a:cubicBezTo>
                  <a:pt x="327" y="0"/>
                  <a:pt x="311" y="16"/>
                  <a:pt x="311" y="36"/>
                </a:cubicBezTo>
                <a:lnTo>
                  <a:pt x="311" y="113"/>
                </a:lnTo>
                <a:cubicBezTo>
                  <a:pt x="250" y="129"/>
                  <a:pt x="204" y="184"/>
                  <a:pt x="204" y="251"/>
                </a:cubicBezTo>
                <a:cubicBezTo>
                  <a:pt x="204" y="290"/>
                  <a:pt x="220" y="326"/>
                  <a:pt x="245" y="352"/>
                </a:cubicBezTo>
                <a:lnTo>
                  <a:pt x="196" y="485"/>
                </a:lnTo>
                <a:cubicBezTo>
                  <a:pt x="216" y="499"/>
                  <a:pt x="237" y="511"/>
                  <a:pt x="260" y="519"/>
                </a:cubicBezTo>
                <a:lnTo>
                  <a:pt x="308" y="388"/>
                </a:lnTo>
                <a:cubicBezTo>
                  <a:pt x="321" y="392"/>
                  <a:pt x="333" y="394"/>
                  <a:pt x="347" y="394"/>
                </a:cubicBezTo>
                <a:cubicBezTo>
                  <a:pt x="361" y="394"/>
                  <a:pt x="373" y="392"/>
                  <a:pt x="386" y="388"/>
                </a:cubicBezTo>
                <a:lnTo>
                  <a:pt x="459" y="586"/>
                </a:lnTo>
                <a:cubicBezTo>
                  <a:pt x="423" y="599"/>
                  <a:pt x="386" y="607"/>
                  <a:pt x="347" y="607"/>
                </a:cubicBezTo>
                <a:cubicBezTo>
                  <a:pt x="233" y="607"/>
                  <a:pt x="130" y="549"/>
                  <a:pt x="72" y="453"/>
                </a:cubicBezTo>
                <a:cubicBezTo>
                  <a:pt x="63" y="438"/>
                  <a:pt x="43" y="432"/>
                  <a:pt x="26" y="440"/>
                </a:cubicBezTo>
                <a:cubicBezTo>
                  <a:pt x="7" y="449"/>
                  <a:pt x="0" y="473"/>
                  <a:pt x="11" y="491"/>
                </a:cubicBezTo>
                <a:cubicBezTo>
                  <a:pt x="45" y="547"/>
                  <a:pt x="92" y="591"/>
                  <a:pt x="145" y="623"/>
                </a:cubicBezTo>
                <a:lnTo>
                  <a:pt x="96" y="752"/>
                </a:lnTo>
                <a:lnTo>
                  <a:pt x="134" y="860"/>
                </a:lnTo>
                <a:lnTo>
                  <a:pt x="210" y="654"/>
                </a:lnTo>
                <a:cubicBezTo>
                  <a:pt x="253" y="670"/>
                  <a:pt x="299" y="679"/>
                  <a:pt x="347" y="679"/>
                </a:cubicBezTo>
                <a:cubicBezTo>
                  <a:pt x="394" y="679"/>
                  <a:pt x="440" y="669"/>
                  <a:pt x="483" y="653"/>
                </a:cubicBezTo>
                <a:lnTo>
                  <a:pt x="560" y="860"/>
                </a:lnTo>
                <a:lnTo>
                  <a:pt x="598" y="7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71" name="Freeform 49"/>
          <p:cNvSpPr>
            <a:spLocks noEditPoints="1"/>
          </p:cNvSpPr>
          <p:nvPr/>
        </p:nvSpPr>
        <p:spPr bwMode="auto">
          <a:xfrm>
            <a:off x="3645588" y="524545"/>
            <a:ext cx="471465" cy="591300"/>
          </a:xfrm>
          <a:custGeom>
            <a:avLst/>
            <a:gdLst>
              <a:gd name="T0" fmla="*/ 358 w 687"/>
              <a:gd name="T1" fmla="*/ 718 h 859"/>
              <a:gd name="T2" fmla="*/ 170 w 687"/>
              <a:gd name="T3" fmla="*/ 456 h 859"/>
              <a:gd name="T4" fmla="*/ 170 w 687"/>
              <a:gd name="T5" fmla="*/ 456 h 859"/>
              <a:gd name="T6" fmla="*/ 154 w 687"/>
              <a:gd name="T7" fmla="*/ 439 h 859"/>
              <a:gd name="T8" fmla="*/ 154 w 687"/>
              <a:gd name="T9" fmla="*/ 439 h 859"/>
              <a:gd name="T10" fmla="*/ 72 w 687"/>
              <a:gd name="T11" fmla="*/ 322 h 859"/>
              <a:gd name="T12" fmla="*/ 144 w 687"/>
              <a:gd name="T13" fmla="*/ 250 h 859"/>
              <a:gd name="T14" fmla="*/ 204 w 687"/>
              <a:gd name="T15" fmla="*/ 361 h 859"/>
              <a:gd name="T16" fmla="*/ 194 w 687"/>
              <a:gd name="T17" fmla="*/ 376 h 859"/>
              <a:gd name="T18" fmla="*/ 235 w 687"/>
              <a:gd name="T19" fmla="*/ 421 h 859"/>
              <a:gd name="T20" fmla="*/ 428 w 687"/>
              <a:gd name="T21" fmla="*/ 313 h 859"/>
              <a:gd name="T22" fmla="*/ 358 w 687"/>
              <a:gd name="T23" fmla="*/ 718 h 859"/>
              <a:gd name="T24" fmla="*/ 466 w 687"/>
              <a:gd name="T25" fmla="*/ 71 h 859"/>
              <a:gd name="T26" fmla="*/ 530 w 687"/>
              <a:gd name="T27" fmla="*/ 175 h 859"/>
              <a:gd name="T28" fmla="*/ 286 w 687"/>
              <a:gd name="T29" fmla="*/ 310 h 859"/>
              <a:gd name="T30" fmla="*/ 217 w 687"/>
              <a:gd name="T31" fmla="*/ 199 h 859"/>
              <a:gd name="T32" fmla="*/ 466 w 687"/>
              <a:gd name="T33" fmla="*/ 71 h 859"/>
              <a:gd name="T34" fmla="*/ 493 w 687"/>
              <a:gd name="T35" fmla="*/ 277 h 859"/>
              <a:gd name="T36" fmla="*/ 581 w 687"/>
              <a:gd name="T37" fmla="*/ 228 h 859"/>
              <a:gd name="T38" fmla="*/ 466 w 687"/>
              <a:gd name="T39" fmla="*/ 0 h 859"/>
              <a:gd name="T40" fmla="*/ 396 w 687"/>
              <a:gd name="T41" fmla="*/ 17 h 859"/>
              <a:gd name="T42" fmla="*/ 74 w 687"/>
              <a:gd name="T43" fmla="*/ 197 h 859"/>
              <a:gd name="T44" fmla="*/ 74 w 687"/>
              <a:gd name="T45" fmla="*/ 197 h 859"/>
              <a:gd name="T46" fmla="*/ 0 w 687"/>
              <a:gd name="T47" fmla="*/ 322 h 859"/>
              <a:gd name="T48" fmla="*/ 38 w 687"/>
              <a:gd name="T49" fmla="*/ 419 h 859"/>
              <a:gd name="T50" fmla="*/ 85 w 687"/>
              <a:gd name="T51" fmla="*/ 469 h 859"/>
              <a:gd name="T52" fmla="*/ 254 w 687"/>
              <a:gd name="T53" fmla="*/ 652 h 859"/>
              <a:gd name="T54" fmla="*/ 287 w 687"/>
              <a:gd name="T55" fmla="*/ 716 h 859"/>
              <a:gd name="T56" fmla="*/ 250 w 687"/>
              <a:gd name="T57" fmla="*/ 778 h 859"/>
              <a:gd name="T58" fmla="*/ 250 w 687"/>
              <a:gd name="T59" fmla="*/ 778 h 859"/>
              <a:gd name="T60" fmla="*/ 167 w 687"/>
              <a:gd name="T61" fmla="*/ 664 h 859"/>
              <a:gd name="T62" fmla="*/ 118 w 687"/>
              <a:gd name="T63" fmla="*/ 611 h 859"/>
              <a:gd name="T64" fmla="*/ 215 w 687"/>
              <a:gd name="T65" fmla="*/ 859 h 859"/>
              <a:gd name="T66" fmla="*/ 285 w 687"/>
              <a:gd name="T67" fmla="*/ 841 h 859"/>
              <a:gd name="T68" fmla="*/ 285 w 687"/>
              <a:gd name="T69" fmla="*/ 841 h 859"/>
              <a:gd name="T70" fmla="*/ 607 w 687"/>
              <a:gd name="T71" fmla="*/ 662 h 859"/>
              <a:gd name="T72" fmla="*/ 681 w 687"/>
              <a:gd name="T73" fmla="*/ 537 h 859"/>
              <a:gd name="T74" fmla="*/ 493 w 687"/>
              <a:gd name="T75" fmla="*/ 277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7" h="859">
                <a:moveTo>
                  <a:pt x="358" y="718"/>
                </a:moveTo>
                <a:cubicBezTo>
                  <a:pt x="359" y="645"/>
                  <a:pt x="329" y="628"/>
                  <a:pt x="170" y="456"/>
                </a:cubicBezTo>
                <a:lnTo>
                  <a:pt x="170" y="456"/>
                </a:lnTo>
                <a:lnTo>
                  <a:pt x="154" y="439"/>
                </a:lnTo>
                <a:lnTo>
                  <a:pt x="154" y="439"/>
                </a:lnTo>
                <a:cubicBezTo>
                  <a:pt x="89" y="368"/>
                  <a:pt x="72" y="358"/>
                  <a:pt x="72" y="322"/>
                </a:cubicBezTo>
                <a:cubicBezTo>
                  <a:pt x="72" y="281"/>
                  <a:pt x="105" y="250"/>
                  <a:pt x="144" y="250"/>
                </a:cubicBezTo>
                <a:cubicBezTo>
                  <a:pt x="200" y="250"/>
                  <a:pt x="235" y="312"/>
                  <a:pt x="204" y="361"/>
                </a:cubicBezTo>
                <a:lnTo>
                  <a:pt x="194" y="376"/>
                </a:lnTo>
                <a:lnTo>
                  <a:pt x="235" y="421"/>
                </a:lnTo>
                <a:lnTo>
                  <a:pt x="428" y="313"/>
                </a:lnTo>
                <a:cubicBezTo>
                  <a:pt x="681" y="586"/>
                  <a:pt x="687" y="535"/>
                  <a:pt x="358" y="718"/>
                </a:cubicBezTo>
                <a:close/>
                <a:moveTo>
                  <a:pt x="466" y="71"/>
                </a:moveTo>
                <a:cubicBezTo>
                  <a:pt x="518" y="71"/>
                  <a:pt x="554" y="126"/>
                  <a:pt x="530" y="175"/>
                </a:cubicBezTo>
                <a:lnTo>
                  <a:pt x="286" y="310"/>
                </a:lnTo>
                <a:cubicBezTo>
                  <a:pt x="282" y="263"/>
                  <a:pt x="256" y="222"/>
                  <a:pt x="217" y="199"/>
                </a:cubicBezTo>
                <a:cubicBezTo>
                  <a:pt x="436" y="78"/>
                  <a:pt x="437" y="71"/>
                  <a:pt x="466" y="71"/>
                </a:cubicBezTo>
                <a:close/>
                <a:moveTo>
                  <a:pt x="493" y="277"/>
                </a:moveTo>
                <a:lnTo>
                  <a:pt x="581" y="228"/>
                </a:lnTo>
                <a:cubicBezTo>
                  <a:pt x="655" y="113"/>
                  <a:pt x="568" y="0"/>
                  <a:pt x="466" y="0"/>
                </a:cubicBezTo>
                <a:cubicBezTo>
                  <a:pt x="443" y="0"/>
                  <a:pt x="419" y="5"/>
                  <a:pt x="396" y="17"/>
                </a:cubicBezTo>
                <a:lnTo>
                  <a:pt x="74" y="197"/>
                </a:lnTo>
                <a:lnTo>
                  <a:pt x="74" y="197"/>
                </a:lnTo>
                <a:cubicBezTo>
                  <a:pt x="26" y="223"/>
                  <a:pt x="0" y="272"/>
                  <a:pt x="0" y="322"/>
                </a:cubicBezTo>
                <a:cubicBezTo>
                  <a:pt x="0" y="356"/>
                  <a:pt x="13" y="391"/>
                  <a:pt x="38" y="419"/>
                </a:cubicBezTo>
                <a:lnTo>
                  <a:pt x="85" y="469"/>
                </a:lnTo>
                <a:lnTo>
                  <a:pt x="254" y="652"/>
                </a:lnTo>
                <a:cubicBezTo>
                  <a:pt x="273" y="673"/>
                  <a:pt x="287" y="685"/>
                  <a:pt x="287" y="716"/>
                </a:cubicBezTo>
                <a:cubicBezTo>
                  <a:pt x="287" y="743"/>
                  <a:pt x="272" y="766"/>
                  <a:pt x="250" y="778"/>
                </a:cubicBezTo>
                <a:lnTo>
                  <a:pt x="250" y="778"/>
                </a:lnTo>
                <a:cubicBezTo>
                  <a:pt x="177" y="819"/>
                  <a:pt x="105" y="721"/>
                  <a:pt x="167" y="664"/>
                </a:cubicBezTo>
                <a:lnTo>
                  <a:pt x="118" y="611"/>
                </a:lnTo>
                <a:cubicBezTo>
                  <a:pt x="18" y="704"/>
                  <a:pt x="96" y="859"/>
                  <a:pt x="215" y="859"/>
                </a:cubicBezTo>
                <a:cubicBezTo>
                  <a:pt x="237" y="859"/>
                  <a:pt x="261" y="853"/>
                  <a:pt x="285" y="841"/>
                </a:cubicBezTo>
                <a:lnTo>
                  <a:pt x="285" y="841"/>
                </a:lnTo>
                <a:lnTo>
                  <a:pt x="607" y="662"/>
                </a:lnTo>
                <a:cubicBezTo>
                  <a:pt x="652" y="637"/>
                  <a:pt x="681" y="589"/>
                  <a:pt x="681" y="537"/>
                </a:cubicBezTo>
                <a:cubicBezTo>
                  <a:pt x="681" y="464"/>
                  <a:pt x="647" y="444"/>
                  <a:pt x="493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75" name="Freeform 53"/>
          <p:cNvSpPr>
            <a:spLocks noEditPoints="1"/>
          </p:cNvSpPr>
          <p:nvPr/>
        </p:nvSpPr>
        <p:spPr bwMode="auto">
          <a:xfrm>
            <a:off x="5050971" y="1810696"/>
            <a:ext cx="612604" cy="534269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77" name="Freeform 55"/>
          <p:cNvSpPr>
            <a:spLocks noEditPoints="1"/>
          </p:cNvSpPr>
          <p:nvPr/>
        </p:nvSpPr>
        <p:spPr bwMode="auto">
          <a:xfrm>
            <a:off x="630619" y="562065"/>
            <a:ext cx="588580" cy="51626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93" name="Freeform 71"/>
          <p:cNvSpPr>
            <a:spLocks noEditPoints="1"/>
          </p:cNvSpPr>
          <p:nvPr/>
        </p:nvSpPr>
        <p:spPr bwMode="auto">
          <a:xfrm>
            <a:off x="6540438" y="532048"/>
            <a:ext cx="588580" cy="576291"/>
          </a:xfrm>
          <a:custGeom>
            <a:avLst/>
            <a:gdLst>
              <a:gd name="T0" fmla="*/ 394 w 859"/>
              <a:gd name="T1" fmla="*/ 227 h 836"/>
              <a:gd name="T2" fmla="*/ 465 w 859"/>
              <a:gd name="T3" fmla="*/ 299 h 836"/>
              <a:gd name="T4" fmla="*/ 465 w 859"/>
              <a:gd name="T5" fmla="*/ 836 h 836"/>
              <a:gd name="T6" fmla="*/ 535 w 859"/>
              <a:gd name="T7" fmla="*/ 371 h 836"/>
              <a:gd name="T8" fmla="*/ 465 w 859"/>
              <a:gd name="T9" fmla="*/ 836 h 836"/>
              <a:gd name="T10" fmla="*/ 394 w 859"/>
              <a:gd name="T11" fmla="*/ 836 h 836"/>
              <a:gd name="T12" fmla="*/ 324 w 859"/>
              <a:gd name="T13" fmla="*/ 371 h 836"/>
              <a:gd name="T14" fmla="*/ 215 w 859"/>
              <a:gd name="T15" fmla="*/ 172 h 836"/>
              <a:gd name="T16" fmla="*/ 286 w 859"/>
              <a:gd name="T17" fmla="*/ 836 h 836"/>
              <a:gd name="T18" fmla="*/ 430 w 859"/>
              <a:gd name="T19" fmla="*/ 92 h 836"/>
              <a:gd name="T20" fmla="*/ 573 w 859"/>
              <a:gd name="T21" fmla="*/ 836 h 836"/>
              <a:gd name="T22" fmla="*/ 645 w 859"/>
              <a:gd name="T23" fmla="*/ 172 h 836"/>
              <a:gd name="T24" fmla="*/ 215 w 859"/>
              <a:gd name="T25" fmla="*/ 172 h 836"/>
              <a:gd name="T26" fmla="*/ 752 w 859"/>
              <a:gd name="T27" fmla="*/ 800 h 836"/>
              <a:gd name="T28" fmla="*/ 680 w 859"/>
              <a:gd name="T29" fmla="*/ 729 h 836"/>
              <a:gd name="T30" fmla="*/ 680 w 859"/>
              <a:gd name="T31" fmla="*/ 657 h 836"/>
              <a:gd name="T32" fmla="*/ 752 w 859"/>
              <a:gd name="T33" fmla="*/ 585 h 836"/>
              <a:gd name="T34" fmla="*/ 680 w 859"/>
              <a:gd name="T35" fmla="*/ 657 h 836"/>
              <a:gd name="T36" fmla="*/ 752 w 859"/>
              <a:gd name="T37" fmla="*/ 514 h 836"/>
              <a:gd name="T38" fmla="*/ 680 w 859"/>
              <a:gd name="T39" fmla="*/ 442 h 836"/>
              <a:gd name="T40" fmla="*/ 107 w 859"/>
              <a:gd name="T41" fmla="*/ 800 h 836"/>
              <a:gd name="T42" fmla="*/ 179 w 859"/>
              <a:gd name="T43" fmla="*/ 729 h 836"/>
              <a:gd name="T44" fmla="*/ 107 w 859"/>
              <a:gd name="T45" fmla="*/ 800 h 836"/>
              <a:gd name="T46" fmla="*/ 179 w 859"/>
              <a:gd name="T47" fmla="*/ 657 h 836"/>
              <a:gd name="T48" fmla="*/ 107 w 859"/>
              <a:gd name="T49" fmla="*/ 585 h 836"/>
              <a:gd name="T50" fmla="*/ 107 w 859"/>
              <a:gd name="T51" fmla="*/ 514 h 836"/>
              <a:gd name="T52" fmla="*/ 179 w 859"/>
              <a:gd name="T53" fmla="*/ 442 h 836"/>
              <a:gd name="T54" fmla="*/ 107 w 859"/>
              <a:gd name="T55" fmla="*/ 514 h 836"/>
              <a:gd name="T56" fmla="*/ 680 w 859"/>
              <a:gd name="T57" fmla="*/ 371 h 836"/>
              <a:gd name="T58" fmla="*/ 788 w 859"/>
              <a:gd name="T59" fmla="*/ 836 h 836"/>
              <a:gd name="T60" fmla="*/ 859 w 859"/>
              <a:gd name="T61" fmla="*/ 299 h 836"/>
              <a:gd name="T62" fmla="*/ 0 w 859"/>
              <a:gd name="T63" fmla="*/ 836 h 836"/>
              <a:gd name="T64" fmla="*/ 72 w 859"/>
              <a:gd name="T65" fmla="*/ 371 h 836"/>
              <a:gd name="T66" fmla="*/ 179 w 859"/>
              <a:gd name="T67" fmla="*/ 299 h 836"/>
              <a:gd name="T68" fmla="*/ 0 w 859"/>
              <a:gd name="T6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9" h="836">
                <a:moveTo>
                  <a:pt x="465" y="227"/>
                </a:moveTo>
                <a:lnTo>
                  <a:pt x="394" y="227"/>
                </a:lnTo>
                <a:lnTo>
                  <a:pt x="394" y="299"/>
                </a:lnTo>
                <a:lnTo>
                  <a:pt x="465" y="299"/>
                </a:lnTo>
                <a:lnTo>
                  <a:pt x="465" y="227"/>
                </a:lnTo>
                <a:close/>
                <a:moveTo>
                  <a:pt x="465" y="836"/>
                </a:moveTo>
                <a:lnTo>
                  <a:pt x="535" y="836"/>
                </a:lnTo>
                <a:lnTo>
                  <a:pt x="535" y="371"/>
                </a:lnTo>
                <a:lnTo>
                  <a:pt x="465" y="371"/>
                </a:lnTo>
                <a:lnTo>
                  <a:pt x="465" y="836"/>
                </a:lnTo>
                <a:close/>
                <a:moveTo>
                  <a:pt x="324" y="836"/>
                </a:moveTo>
                <a:lnTo>
                  <a:pt x="394" y="836"/>
                </a:lnTo>
                <a:lnTo>
                  <a:pt x="394" y="371"/>
                </a:lnTo>
                <a:lnTo>
                  <a:pt x="324" y="371"/>
                </a:lnTo>
                <a:lnTo>
                  <a:pt x="324" y="836"/>
                </a:lnTo>
                <a:close/>
                <a:moveTo>
                  <a:pt x="215" y="172"/>
                </a:moveTo>
                <a:lnTo>
                  <a:pt x="215" y="836"/>
                </a:lnTo>
                <a:lnTo>
                  <a:pt x="286" y="836"/>
                </a:lnTo>
                <a:lnTo>
                  <a:pt x="286" y="207"/>
                </a:lnTo>
                <a:lnTo>
                  <a:pt x="430" y="92"/>
                </a:lnTo>
                <a:lnTo>
                  <a:pt x="573" y="207"/>
                </a:lnTo>
                <a:lnTo>
                  <a:pt x="573" y="836"/>
                </a:lnTo>
                <a:lnTo>
                  <a:pt x="645" y="836"/>
                </a:lnTo>
                <a:lnTo>
                  <a:pt x="645" y="172"/>
                </a:lnTo>
                <a:lnTo>
                  <a:pt x="430" y="0"/>
                </a:lnTo>
                <a:lnTo>
                  <a:pt x="215" y="172"/>
                </a:lnTo>
                <a:close/>
                <a:moveTo>
                  <a:pt x="680" y="800"/>
                </a:moveTo>
                <a:lnTo>
                  <a:pt x="752" y="800"/>
                </a:lnTo>
                <a:lnTo>
                  <a:pt x="752" y="729"/>
                </a:lnTo>
                <a:lnTo>
                  <a:pt x="680" y="729"/>
                </a:lnTo>
                <a:lnTo>
                  <a:pt x="680" y="800"/>
                </a:lnTo>
                <a:close/>
                <a:moveTo>
                  <a:pt x="680" y="657"/>
                </a:moveTo>
                <a:lnTo>
                  <a:pt x="752" y="657"/>
                </a:lnTo>
                <a:lnTo>
                  <a:pt x="752" y="585"/>
                </a:lnTo>
                <a:lnTo>
                  <a:pt x="680" y="585"/>
                </a:lnTo>
                <a:lnTo>
                  <a:pt x="680" y="657"/>
                </a:lnTo>
                <a:close/>
                <a:moveTo>
                  <a:pt x="680" y="514"/>
                </a:moveTo>
                <a:lnTo>
                  <a:pt x="752" y="514"/>
                </a:lnTo>
                <a:lnTo>
                  <a:pt x="752" y="442"/>
                </a:lnTo>
                <a:lnTo>
                  <a:pt x="680" y="442"/>
                </a:lnTo>
                <a:lnTo>
                  <a:pt x="680" y="514"/>
                </a:lnTo>
                <a:close/>
                <a:moveTo>
                  <a:pt x="107" y="800"/>
                </a:moveTo>
                <a:lnTo>
                  <a:pt x="179" y="800"/>
                </a:lnTo>
                <a:lnTo>
                  <a:pt x="179" y="729"/>
                </a:lnTo>
                <a:lnTo>
                  <a:pt x="107" y="729"/>
                </a:lnTo>
                <a:lnTo>
                  <a:pt x="107" y="800"/>
                </a:lnTo>
                <a:close/>
                <a:moveTo>
                  <a:pt x="107" y="657"/>
                </a:moveTo>
                <a:lnTo>
                  <a:pt x="179" y="657"/>
                </a:lnTo>
                <a:lnTo>
                  <a:pt x="179" y="585"/>
                </a:lnTo>
                <a:lnTo>
                  <a:pt x="107" y="585"/>
                </a:lnTo>
                <a:lnTo>
                  <a:pt x="107" y="657"/>
                </a:lnTo>
                <a:close/>
                <a:moveTo>
                  <a:pt x="107" y="514"/>
                </a:moveTo>
                <a:lnTo>
                  <a:pt x="179" y="514"/>
                </a:lnTo>
                <a:lnTo>
                  <a:pt x="179" y="442"/>
                </a:lnTo>
                <a:lnTo>
                  <a:pt x="107" y="442"/>
                </a:lnTo>
                <a:lnTo>
                  <a:pt x="107" y="514"/>
                </a:lnTo>
                <a:close/>
                <a:moveTo>
                  <a:pt x="680" y="299"/>
                </a:moveTo>
                <a:lnTo>
                  <a:pt x="680" y="371"/>
                </a:lnTo>
                <a:lnTo>
                  <a:pt x="788" y="371"/>
                </a:lnTo>
                <a:lnTo>
                  <a:pt x="788" y="836"/>
                </a:lnTo>
                <a:lnTo>
                  <a:pt x="859" y="836"/>
                </a:lnTo>
                <a:lnTo>
                  <a:pt x="859" y="299"/>
                </a:lnTo>
                <a:lnTo>
                  <a:pt x="680" y="299"/>
                </a:lnTo>
                <a:close/>
                <a:moveTo>
                  <a:pt x="0" y="836"/>
                </a:moveTo>
                <a:lnTo>
                  <a:pt x="72" y="836"/>
                </a:lnTo>
                <a:lnTo>
                  <a:pt x="72" y="371"/>
                </a:lnTo>
                <a:lnTo>
                  <a:pt x="179" y="371"/>
                </a:lnTo>
                <a:lnTo>
                  <a:pt x="179" y="299"/>
                </a:lnTo>
                <a:lnTo>
                  <a:pt x="0" y="299"/>
                </a:lnTo>
                <a:lnTo>
                  <a:pt x="0" y="8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4" name="Слайд think-cell" r:id="rId6" imgW="360" imgH="360" progId="">
                  <p:embed/>
                </p:oleObj>
              </mc:Choice>
              <mc:Fallback>
                <p:oleObj name="Слайд think-cell" r:id="rId6" imgW="360" imgH="36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 для 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г.</a:t>
            </a:r>
          </a:p>
        </p:txBody>
      </p:sp>
      <p:sp>
        <p:nvSpPr>
          <p:cNvPr id="94" name="Подзаголовок 2"/>
          <p:cNvSpPr txBox="1">
            <a:spLocks/>
          </p:cNvSpPr>
          <p:nvPr/>
        </p:nvSpPr>
        <p:spPr>
          <a:xfrm>
            <a:off x="1909444" y="5023146"/>
            <a:ext cx="8459420" cy="1034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b="1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Адрес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 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127473, г. Москва, ул.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Краснопролетарская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д. 16, стр. 3, подъезд 8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бизнес-центр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«Новослободский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2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Горячая </a:t>
            </a:r>
            <a:r>
              <a:rPr lang="ru-RU" sz="12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линия: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vopros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@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prosv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.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ru</a:t>
            </a:r>
            <a:endParaRPr lang="ru-RU" sz="2000" spc="-4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6" name="Рисунок 24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4" y="4735857"/>
            <a:ext cx="1477452" cy="14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0" y="1049992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81507" y="194745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133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Направления воспитания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05528"/>
              </p:ext>
            </p:extLst>
          </p:nvPr>
        </p:nvGraphicFramePr>
        <p:xfrm>
          <a:off x="746332" y="1955021"/>
          <a:ext cx="11031633" cy="37461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26410">
                  <a:extLst>
                    <a:ext uri="{9D8B030D-6E8A-4147-A177-3AD203B41FA5}">
                      <a16:colId xmlns:a16="http://schemas.microsoft.com/office/drawing/2014/main" xmlns="" val="3724434391"/>
                    </a:ext>
                  </a:extLst>
                </a:gridCol>
                <a:gridCol w="7505223">
                  <a:extLst>
                    <a:ext uri="{9D8B030D-6E8A-4147-A177-3AD203B41FA5}">
                      <a16:colId xmlns:a16="http://schemas.microsoft.com/office/drawing/2014/main" xmlns="" val="1689886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7366012"/>
                  </a:ext>
                </a:extLst>
              </a:tr>
              <a:tr h="34252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Гражданско-патриотическое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Гражданское* 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4866480"/>
                  </a:ext>
                </a:extLst>
              </a:tr>
              <a:tr h="31250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Патриотическое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562313"/>
                  </a:ext>
                </a:extLst>
              </a:tr>
              <a:tr h="2908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Духовно-нравственное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Духовно-нравственное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2259676"/>
                  </a:ext>
                </a:extLst>
              </a:tr>
              <a:tr h="3106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Интеллектуально-познавательное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Ценности научного познания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8702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Эстетическое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Эстетическое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583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Спортивно-оздоровительное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Физическое, формирование культуры здоровья</a:t>
                      </a:r>
                      <a:r>
                        <a:rPr lang="ru-RU" sz="1600" b="1" baseline="0" dirty="0" smtClean="0"/>
                        <a:t> и эмоционального благополучия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5643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Трудовое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Трудовое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03297"/>
                  </a:ext>
                </a:extLst>
              </a:tr>
              <a:tr h="3148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Экологическое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Экологическое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4224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Личностные результаты, обеспечивающие </a:t>
                      </a:r>
                      <a:r>
                        <a:rPr lang="ru-RU" sz="1600" b="1" dirty="0" smtClean="0"/>
                        <a:t>адаптацию обучающихся к изменяющимся условиям социальной и природной</a:t>
                      </a:r>
                      <a:r>
                        <a:rPr lang="ru-RU" sz="1600" b="1" baseline="0" dirty="0" smtClean="0"/>
                        <a:t> среды**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8995525"/>
                  </a:ext>
                </a:extLst>
              </a:tr>
            </a:tbl>
          </a:graphicData>
        </a:graphic>
      </p:graphicFrame>
      <p:sp>
        <p:nvSpPr>
          <p:cNvPr id="2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81507" y="1104903"/>
            <a:ext cx="9674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Личностные результаты освоения </a:t>
            </a:r>
            <a:r>
              <a:rPr lang="ru-RU" sz="1600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программ начального и </a:t>
            </a:r>
            <a:r>
              <a:rPr lang="ru-RU" sz="1600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основного общего образования </a:t>
            </a:r>
            <a:r>
              <a:rPr lang="ru-RU" sz="1600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сформулированы по основным направлениям </a:t>
            </a:r>
            <a:r>
              <a:rPr lang="ru-RU" sz="1600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воспитательной деятельности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746332" y="5825767"/>
            <a:ext cx="376896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*Для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ФГОС НОО – гражданско-патриотическое</a:t>
            </a:r>
          </a:p>
          <a:p>
            <a:pPr marR="0" lvl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baseline="0" dirty="0" smtClean="0">
                <a:latin typeface="Calibri"/>
              </a:rPr>
              <a:t>** только для ФГОС ООО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53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779828"/>
            <a:ext cx="12191999" cy="151905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778652"/>
            <a:ext cx="1815226" cy="1539949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81507" y="194745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133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Рабочие программы воспитания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0231"/>
              </p:ext>
            </p:extLst>
          </p:nvPr>
        </p:nvGraphicFramePr>
        <p:xfrm>
          <a:off x="407849" y="2369982"/>
          <a:ext cx="11581744" cy="3759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42419">
                  <a:extLst>
                    <a:ext uri="{9D8B030D-6E8A-4147-A177-3AD203B41FA5}">
                      <a16:colId xmlns:a16="http://schemas.microsoft.com/office/drawing/2014/main" xmlns="" val="2942935496"/>
                    </a:ext>
                  </a:extLst>
                </a:gridCol>
                <a:gridCol w="4782299">
                  <a:extLst>
                    <a:ext uri="{9D8B030D-6E8A-4147-A177-3AD203B41FA5}">
                      <a16:colId xmlns:a16="http://schemas.microsoft.com/office/drawing/2014/main" xmlns="" val="3724434391"/>
                    </a:ext>
                  </a:extLst>
                </a:gridCol>
                <a:gridCol w="4957026">
                  <a:extLst>
                    <a:ext uri="{9D8B030D-6E8A-4147-A177-3AD203B41FA5}">
                      <a16:colId xmlns:a16="http://schemas.microsoft.com/office/drawing/2014/main" xmlns="" val="1689886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736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Название документа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Программа воспитания </a:t>
                      </a:r>
                      <a:r>
                        <a:rPr lang="ru-RU" sz="1600" b="1" dirty="0" smtClean="0"/>
                        <a:t>и социализации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Рабочая программа воспитания 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4866480"/>
                  </a:ext>
                </a:extLst>
              </a:tr>
              <a:tr h="10838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Направленность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освоение социального опыта, основных социальных ролей…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формирование готовности к выбору </a:t>
                      </a:r>
                      <a:r>
                        <a:rPr lang="ru-RU" sz="1400" dirty="0" err="1" smtClean="0"/>
                        <a:t>профдеятельности</a:t>
                      </a:r>
                      <a:r>
                        <a:rPr lang="ru-RU" sz="1400" dirty="0" smtClean="0"/>
                        <a:t>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формирование здорового и безопасного образа жизни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формирование экологической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Развитие личности обучающихся</a:t>
                      </a:r>
                      <a:r>
                        <a:rPr lang="ru-RU" sz="1400" dirty="0" smtClean="0"/>
                        <a:t>, в том числе: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духовно-нравственное,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укрепление психического здоровья и физическое воспитание,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/>
                        <a:t>достижение результатов освоения программы НОО, ООО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562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Место в структуре ООП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часть содержательного раздела</a:t>
                      </a:r>
                      <a:r>
                        <a:rPr lang="ru-RU" sz="1600" dirty="0" smtClean="0"/>
                        <a:t> основной образовательной программы начального/основного общего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часть содержательного раздела </a:t>
                      </a:r>
                      <a:r>
                        <a:rPr lang="ru-RU" sz="1600" dirty="0" smtClean="0"/>
                        <a:t>программы начального/основного общего образования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2259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планирования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Календарный план </a:t>
                      </a:r>
                      <a:r>
                        <a:rPr lang="ru-RU" sz="1600" dirty="0" smtClean="0"/>
                        <a:t>воспитательной работы – </a:t>
                      </a:r>
                      <a:r>
                        <a:rPr lang="ru-RU" sz="1600" b="1" dirty="0" smtClean="0"/>
                        <a:t>часть организационного раздела программы </a:t>
                      </a:r>
                      <a:r>
                        <a:rPr lang="ru-RU" sz="1600" dirty="0" smtClean="0"/>
                        <a:t>начального/основного общего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8702533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884558" y="827807"/>
            <a:ext cx="9814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Воспитание обучающихся осуществляется </a:t>
            </a:r>
            <a:r>
              <a:rPr lang="ru-RU" b="1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на основе </a:t>
            </a:r>
            <a:r>
              <a:rPr lang="ru-RU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включаемых в образовательную программу </a:t>
            </a:r>
            <a:r>
              <a:rPr lang="ru-RU" b="1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рабочей программы воспитания </a:t>
            </a:r>
            <a:r>
              <a:rPr lang="ru-RU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и </a:t>
            </a:r>
            <a:r>
              <a:rPr lang="ru-RU" b="1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календарного плана воспитательной работы</a:t>
            </a:r>
            <a:r>
              <a:rPr lang="ru-RU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, разрабатываемых и утверждаемых организациями самостоятельно</a:t>
            </a:r>
          </a:p>
          <a:p>
            <a:pPr algn="r"/>
            <a:endParaRPr lang="ru-RU" sz="1200" dirty="0" smtClean="0"/>
          </a:p>
          <a:p>
            <a:pPr algn="r"/>
            <a:r>
              <a:rPr lang="ru-RU" sz="1200" i="1" dirty="0" smtClean="0"/>
              <a:t>ФЗ от </a:t>
            </a:r>
            <a:r>
              <a:rPr lang="ru-RU" sz="1200" i="1" dirty="0"/>
              <a:t>31.07.2020 № 304-ФЗ «О внесении изменений в Федеральный закон </a:t>
            </a:r>
            <a:endParaRPr lang="ru-RU" sz="1200" i="1" dirty="0" smtClean="0"/>
          </a:p>
          <a:p>
            <a:pPr algn="r"/>
            <a:r>
              <a:rPr lang="ru-RU" sz="1200" i="1" dirty="0" smtClean="0"/>
              <a:t>«Об </a:t>
            </a:r>
            <a:r>
              <a:rPr lang="ru-RU" sz="1200" i="1" dirty="0"/>
              <a:t>образовании в Российской </a:t>
            </a:r>
            <a:r>
              <a:rPr lang="ru-RU" sz="1200" i="1" dirty="0" smtClean="0"/>
              <a:t>Федерации» </a:t>
            </a:r>
            <a:r>
              <a:rPr lang="ru-RU" sz="1200" i="1" dirty="0"/>
              <a:t>по вопросам воспитания обучающихся</a:t>
            </a:r>
            <a:r>
              <a:rPr lang="ru-RU" sz="1200" i="1" dirty="0" smtClean="0"/>
              <a:t>»</a:t>
            </a:r>
            <a:endParaRPr lang="ru-RU" sz="1200" i="1" dirty="0"/>
          </a:p>
        </p:txBody>
      </p:sp>
      <p:sp>
        <p:nvSpPr>
          <p:cNvPr id="32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295718" y="6570768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78140" y="6168304"/>
            <a:ext cx="9985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Примерная программа воспитания – конструктор для создания рабочей программы воспитания </a:t>
            </a:r>
            <a:endParaRPr lang="ru-RU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8539" t="21810" r="11019" b="37141"/>
          <a:stretch/>
        </p:blipFill>
        <p:spPr>
          <a:xfrm>
            <a:off x="117447" y="825005"/>
            <a:ext cx="11300176" cy="5281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93160" t="9697" r="1818" b="27689"/>
          <a:stretch/>
        </p:blipFill>
        <p:spPr>
          <a:xfrm>
            <a:off x="11417623" y="1"/>
            <a:ext cx="803565" cy="6790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20560" t="15206" r="21827" b="31799"/>
          <a:stretch/>
        </p:blipFill>
        <p:spPr>
          <a:xfrm>
            <a:off x="4918665" y="1225526"/>
            <a:ext cx="6129291" cy="41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Hi56a1Tp2toe5tRjp_r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6kp7QjA4oaig5SoGUFw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Hi56a1Tp2toe5tRjp_r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18476</TotalTime>
  <Words>3133</Words>
  <Application>Microsoft Office PowerPoint</Application>
  <PresentationFormat>Произвольный</PresentationFormat>
  <Paragraphs>490</Paragraphs>
  <Slides>64</Slides>
  <Notes>29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64</vt:i4>
      </vt:variant>
    </vt:vector>
  </HeadingPairs>
  <TitlesOfParts>
    <vt:vector size="67" baseType="lpstr">
      <vt:lpstr>Тема Office</vt:lpstr>
      <vt:lpstr>Слайд think-cell</vt:lpstr>
      <vt:lpstr>think-cell Slide</vt:lpstr>
      <vt:lpstr>Презентация PowerPoint</vt:lpstr>
      <vt:lpstr>Обсудим:</vt:lpstr>
      <vt:lpstr>Презентация PowerPoint</vt:lpstr>
      <vt:lpstr>I. Общие положения</vt:lpstr>
      <vt:lpstr>Как изменилась структура ООП по новым ФГОС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II. Требования к структуре программы начального общего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сделает успешным детей завтра ?</vt:lpstr>
      <vt:lpstr>III. Требования к условиям реализации программы основного общего образования</vt:lpstr>
      <vt:lpstr>Навыки ХХI века</vt:lpstr>
      <vt:lpstr>Презентация PowerPoint</vt:lpstr>
      <vt:lpstr>Презентация PowerPoint</vt:lpstr>
      <vt:lpstr>Тенденции изменений  в обучении чтению в мире</vt:lpstr>
      <vt:lpstr>Презентация PowerPoint</vt:lpstr>
      <vt:lpstr>Пример. 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ОРГАНИЗАЦИЯ ВНУТРИШКОЛЬНОЙ СИСТЕМЫ КОНТРОЛЯ И ОЦЕНИВАНИЯ  </vt:lpstr>
      <vt:lpstr>ОРГАНИЗАЦИЯ ВНУТРИШКОЛЬНОЙ СИСТЕМЫ КОНТРОЛЯ И ОЦЕНИВАНИЯ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Грачева Екатерина Андреевна</dc:creator>
  <cp:lastModifiedBy>user</cp:lastModifiedBy>
  <cp:revision>664</cp:revision>
  <dcterms:created xsi:type="dcterms:W3CDTF">2020-02-25T09:30:21Z</dcterms:created>
  <dcterms:modified xsi:type="dcterms:W3CDTF">2021-12-02T05:13:11Z</dcterms:modified>
</cp:coreProperties>
</file>