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F0A3AD35-8B2E-43C8-B4E5-B63DBE42CBA4}" type="datetimeFigureOut">
              <a:rPr lang="ru-RU"/>
              <a:pPr>
                <a:defRPr/>
              </a:pPr>
              <a:t>31.03.2019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F8B3D62A-C734-4B18-9AB0-DE26805E510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4DB9FF47-4DAF-4AC7-986D-D9908DE30BDE}" type="datetimeFigureOut">
              <a:rPr lang="ru-RU"/>
              <a:pPr>
                <a:defRPr/>
              </a:pPr>
              <a:t>31.03.2019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81DFB93-2897-4E26-9995-5D229268EE4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5C5DC24-899F-49A1-94D8-EEEC914279A6}" type="datetimeFigureOut">
              <a:rPr lang="ru-RU"/>
              <a:pPr>
                <a:defRPr/>
              </a:pPr>
              <a:t>31.03.2019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475048A-9E93-4409-9CF1-A4289EFD2D8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7D912C4-B670-4295-BBBA-A0C887D900A9}" type="datetimeFigureOut">
              <a:rPr lang="ru-RU"/>
              <a:pPr>
                <a:defRPr/>
              </a:pPr>
              <a:t>31.03.2019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D6F8D7-B4A8-46F8-B1E6-5A5FC943281D}"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5D0B939-04FD-4280-A684-B9905CED0CA7}" type="datetimeFigureOut">
              <a:rPr lang="ru-RU"/>
              <a:pPr>
                <a:defRPr/>
              </a:pPr>
              <a:t>31.03.2019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9CE364-4C5C-41A0-B890-3453704E3C90}"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5E1BFB1-2300-464E-B026-CC942DF1414C}" type="datetimeFigureOut">
              <a:rPr lang="ru-RU"/>
              <a:pPr>
                <a:defRPr/>
              </a:pPr>
              <a:t>31.03.2019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6D865-9A93-40EF-91AB-609000281214}"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2EE972D-2E29-401C-A0EF-91B75C3CAF95}" type="datetimeFigureOut">
              <a:rPr lang="ru-RU"/>
              <a:pPr>
                <a:defRPr/>
              </a:pPr>
              <a:t>31.03.2019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CBD8614-DD65-4807-9461-B0142B1CB9CC}"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BD693EA-E7AD-45A0-BAF7-76FB3A17E9D8}" type="datetimeFigureOut">
              <a:rPr lang="ru-RU"/>
              <a:pPr>
                <a:defRPr/>
              </a:pPr>
              <a:t>31.03.2019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275EAEE-642F-4BFF-B507-EB4F9DFA0787}"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8EEB575-86BB-4616-BECD-3FA40EA43E96}" type="datetimeFigureOut">
              <a:rPr lang="ru-RU"/>
              <a:pPr>
                <a:defRPr/>
              </a:pPr>
              <a:t>31.03.2019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C2C2BE7-AD3A-4C42-83A1-47688E2589E8}"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FDC373C-3EFA-4887-8F18-E544D0C5ED7C}" type="datetimeFigureOut">
              <a:rPr lang="ru-RU"/>
              <a:pPr>
                <a:defRPr/>
              </a:pPr>
              <a:t>31.03.2019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2105B86-E589-41B4-B5CB-D0F0BDB8E980}"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4FAB8FF-322E-4FF8-9382-681D421EB88E}" type="datetimeFigureOut">
              <a:rPr lang="ru-RU"/>
              <a:pPr>
                <a:defRPr/>
              </a:pPr>
              <a:t>31.03.2019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70BC193-BDF3-419E-8701-1D518D40888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5A51CE18-B4E0-46E8-A39B-7A7ECBF3D7C1}" type="datetimeFigureOut">
              <a:rPr lang="ru-RU"/>
              <a:pPr>
                <a:defRPr/>
              </a:pPr>
              <a:t>31.03.2019</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463EDD03-FCE0-4499-B5E4-5EC28ABD9EF1}"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C921313-3CD1-4DCF-91FA-6A908155F239}" type="datetimeFigureOut">
              <a:rPr lang="ru-RU"/>
              <a:pPr>
                <a:defRPr/>
              </a:pPr>
              <a:t>31.03.2019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F4FC10D-A84C-47D1-869E-5E1C5E79DE3A}"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18C4AB-369F-4B1C-91C6-1180EBFE9A20}" type="datetimeFigureOut">
              <a:rPr lang="ru-RU"/>
              <a:pPr>
                <a:defRPr/>
              </a:pPr>
              <a:t>31.03.2019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1FE899-22A8-4EE9-B9BE-0731DC6994F8}"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4DE481B-E0F3-4D5D-A821-7B0E17171D0E}" type="datetimeFigureOut">
              <a:rPr lang="ru-RU"/>
              <a:pPr>
                <a:defRPr/>
              </a:pPr>
              <a:t>31.03.2019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EC6D042-0951-41A6-B058-148DE457320B}"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628C305F-B72F-44CA-81B4-A03EA363DBC9}" type="datetimeFigureOut">
              <a:rPr lang="ru-RU"/>
              <a:pPr>
                <a:defRPr/>
              </a:pPr>
              <a:t>31.03.2019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F1E76607-D87A-4C12-842C-42B293D18A1A}"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65ED067D-3FC7-441C-88ED-298EFD46ABCD}" type="datetimeFigureOut">
              <a:rPr lang="ru-RU"/>
              <a:pPr>
                <a:defRPr/>
              </a:pPr>
              <a:t>31.03.2019</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4A02D1AD-46EA-4B2C-A4A0-82D2CAD727FF}"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F49A134C-68BB-4A6D-BA1B-231FB56616DC}" type="datetimeFigureOut">
              <a:rPr lang="ru-RU"/>
              <a:pPr>
                <a:defRPr/>
              </a:pPr>
              <a:t>31.03.2019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87236886-A0BD-445E-BE5B-6BA3C6F3681D}"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CB315C53-2E88-47A4-A3EE-10CCDE56746D}" type="datetimeFigureOut">
              <a:rPr lang="ru-RU"/>
              <a:pPr>
                <a:defRPr/>
              </a:pPr>
              <a:t>31.03.2019</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36C15811-EDB3-4300-8849-862DC496FF7D}"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04EA0D20-34A6-4EE5-B0FE-856937377306}" type="datetimeFigureOut">
              <a:rPr lang="ru-RU"/>
              <a:pPr>
                <a:defRPr/>
              </a:pPr>
              <a:t>31.03.2019</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216BEEE-5AC9-4365-B7C8-9E4A30FE5F88}"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5539630-0B2A-464D-95D5-6FEDAEA3051B}" type="datetimeFigureOut">
              <a:rPr lang="ru-RU"/>
              <a:pPr>
                <a:defRPr/>
              </a:pPr>
              <a:t>31.03.2019</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40838179-17B6-453C-8443-50D2C4DDE069}"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48A314-4BF7-4E02-8A0B-2D92AE11DA9F}" type="datetimeFigureOut">
              <a:rPr lang="ru-RU"/>
              <a:pPr>
                <a:defRPr/>
              </a:pPr>
              <a:t>31.03.2019</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786F1DC7-2948-4C53-BA5E-DBC2DE9393B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CB52FFE4-BAC6-46D1-8868-FEC296A6DAEB}" type="datetimeFigureOut">
              <a:rPr lang="ru-RU"/>
              <a:pPr>
                <a:defRPr/>
              </a:pPr>
              <a:t>31.03.2019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9D621F29-3BE4-41B2-8A77-2AA9570E7CCA}"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07E3E7D-7BD6-4F7A-A875-0FDDED14C507}" type="datetimeFigureOut">
              <a:rPr lang="ru-RU"/>
              <a:pPr>
                <a:defRPr/>
              </a:pPr>
              <a:t>31.03.2019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5590160-F0D7-4223-B0FC-2EEA42B5AB16}"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8B3AD996-8A5A-4953-A1FB-5A0F99E37D1D}" type="datetimeFigureOut">
              <a:rPr lang="ru-RU"/>
              <a:pPr>
                <a:defRPr/>
              </a:pPr>
              <a:t>31.03.2019</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ECDD50D9-179D-4A84-ABFF-3E560DE4F962}"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E153C0E-E9F4-4594-BB16-0E5FF5F05E1B}" type="datetimeFigureOut">
              <a:rPr lang="ru-RU"/>
              <a:pPr>
                <a:defRPr/>
              </a:pPr>
              <a:t>31.03.2019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EB75B7E-592A-4136-A10F-593F5708F70E}"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77D72BE2-7B4B-4083-B453-CE8C54122599}" type="datetimeFigureOut">
              <a:rPr lang="ru-RU"/>
              <a:pPr>
                <a:defRPr/>
              </a:pPr>
              <a:t>31.03.2019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D7A7E7A-2CD9-45CA-833F-E0FBCB2B4AB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11AAED76-5C44-455C-9E6F-0AA178E40C5D}" type="datetimeFigureOut">
              <a:rPr lang="ru-RU"/>
              <a:pPr>
                <a:defRPr/>
              </a:pPr>
              <a:t>31.03.2019</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455040A7-549F-47BC-A064-C3409E7AD4D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CA0994E1-DE1B-49BC-96FD-865FE19BB20B}" type="datetimeFigureOut">
              <a:rPr lang="ru-RU"/>
              <a:pPr>
                <a:defRPr/>
              </a:pPr>
              <a:t>31.03.2019</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5C7D3E40-E4FC-4AF6-AB5B-8CE04440DE6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B2360820-CE16-469B-A722-108CA96A5167}" type="datetimeFigureOut">
              <a:rPr lang="ru-RU"/>
              <a:pPr>
                <a:defRPr/>
              </a:pPr>
              <a:t>31.03.2019</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2CD45BF4-47E1-43C5-B365-E766484A6BC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B8D6FA-C6AB-4E00-B9B6-4602066D5996}" type="datetimeFigureOut">
              <a:rPr lang="ru-RU"/>
              <a:pPr>
                <a:defRPr/>
              </a:pPr>
              <a:t>31.03.2019</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7DAF5D8-9E05-4214-B3D1-C4C146ED203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D9830CC9-9A0A-42BE-A19C-224B74DE54E6}" type="datetimeFigureOut">
              <a:rPr lang="ru-RU"/>
              <a:pPr>
                <a:defRPr/>
              </a:pPr>
              <a:t>31.03.2019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A74FF23-7FFE-4642-A062-D0501C30610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C0062ED8-C1E9-43DB-8ED2-B082E70064E1}" type="datetimeFigureOut">
              <a:rPr lang="ru-RU"/>
              <a:pPr>
                <a:defRPr/>
              </a:pPr>
              <a:t>31.03.2019</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DFA899F8-EBCA-430D-895D-2A5270230F1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defRPr>
            </a:lvl1pPr>
          </a:lstStyle>
          <a:p>
            <a:pPr>
              <a:defRPr/>
            </a:pPr>
            <a:fld id="{A40025CF-6C35-4FAC-B6DF-C865E087A872}" type="datetimeFigureOut">
              <a:rPr lang="ru-RU"/>
              <a:pPr>
                <a:defRPr/>
              </a:pPr>
              <a:t>31.03.2019</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defRPr>
            </a:lvl1pPr>
          </a:lstStyle>
          <a:p>
            <a:pPr>
              <a:defRPr/>
            </a:pPr>
            <a:fld id="{81D52833-E11E-415E-985C-97D39311B31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3" r:id="rId1"/>
    <p:sldLayoutId id="2147483726" r:id="rId2"/>
    <p:sldLayoutId id="2147483754" r:id="rId3"/>
    <p:sldLayoutId id="2147483727" r:id="rId4"/>
    <p:sldLayoutId id="2147483728" r:id="rId5"/>
    <p:sldLayoutId id="2147483729" r:id="rId6"/>
    <p:sldLayoutId id="2147483730" r:id="rId7"/>
    <p:sldLayoutId id="2147483731" r:id="rId8"/>
    <p:sldLayoutId id="2147483755" r:id="rId9"/>
    <p:sldLayoutId id="2147483732" r:id="rId10"/>
    <p:sldLayoutId id="2147483733"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defRPr>
            </a:lvl1pPr>
          </a:lstStyle>
          <a:p>
            <a:pPr>
              <a:defRPr/>
            </a:pPr>
            <a:fld id="{FFCD1D7D-0EC8-46BC-876D-6B63FF5415A8}" type="datetimeFigureOut">
              <a:rPr lang="ru-RU"/>
              <a:pPr>
                <a:defRPr/>
              </a:pPr>
              <a:t>31.03.2019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defRPr>
            </a:lvl1pPr>
          </a:lstStyle>
          <a:p>
            <a:pPr>
              <a:defRPr/>
            </a:pPr>
            <a:fld id="{6D358158-BE93-44C4-B358-64B5BFA64DC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085"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prstClr val="black">
                    <a:lumMod val="50000"/>
                    <a:lumOff val="50000"/>
                  </a:prstClr>
                </a:solidFill>
                <a:latin typeface="+mn-lt"/>
              </a:defRPr>
            </a:lvl1pPr>
          </a:lstStyle>
          <a:p>
            <a:pPr>
              <a:defRPr/>
            </a:pPr>
            <a:fld id="{48B10217-D13E-4EAB-A829-4CA708A024C3}" type="datetimeFigureOut">
              <a:rPr lang="ru-RU"/>
              <a:pPr>
                <a:defRPr/>
              </a:pPr>
              <a:t>31.03.2019</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prstClr val="black">
                    <a:lumMod val="50000"/>
                    <a:lumOff val="50000"/>
                  </a:prst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prstClr val="black">
                    <a:lumMod val="50000"/>
                    <a:lumOff val="50000"/>
                  </a:prstClr>
                </a:solidFill>
                <a:latin typeface="+mn-lt"/>
              </a:defRPr>
            </a:lvl1pPr>
          </a:lstStyle>
          <a:p>
            <a:pPr>
              <a:defRPr/>
            </a:pPr>
            <a:fld id="{9630D948-0038-42FD-B52B-FC466CD339D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6" r:id="rId1"/>
    <p:sldLayoutId id="2147483745" r:id="rId2"/>
    <p:sldLayoutId id="2147483757" r:id="rId3"/>
    <p:sldLayoutId id="2147483746" r:id="rId4"/>
    <p:sldLayoutId id="2147483747" r:id="rId5"/>
    <p:sldLayoutId id="2147483748" r:id="rId6"/>
    <p:sldLayoutId id="2147483749" r:id="rId7"/>
    <p:sldLayoutId id="2147483750" r:id="rId8"/>
    <p:sldLayoutId id="2147483758" r:id="rId9"/>
    <p:sldLayoutId id="2147483751" r:id="rId10"/>
    <p:sldLayoutId id="2147483752"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825" y="4581525"/>
            <a:ext cx="3598863" cy="1752600"/>
          </a:xfrm>
          <a:prstGeom prst="rect">
            <a:avLst/>
          </a:prstGeom>
        </p:spPr>
        <p:txBody>
          <a:bodyPr>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ru-RU" sz="6900" b="1" smtClean="0">
                <a:solidFill>
                  <a:srgbClr val="FFFF00"/>
                </a:solidFill>
                <a:latin typeface="Arial Black" panose="020B0A04020102020204" pitchFamily="34" charset="0"/>
              </a:rPr>
              <a:t>ПАСПОРТ</a:t>
            </a:r>
          </a:p>
          <a:p>
            <a:pPr fontAlgn="auto">
              <a:spcAft>
                <a:spcPts val="0"/>
              </a:spcAft>
              <a:defRPr/>
            </a:pPr>
            <a:r>
              <a:rPr lang="ru-RU" sz="4000" b="1" smtClean="0">
                <a:solidFill>
                  <a:srgbClr val="FFFF00"/>
                </a:solidFill>
                <a:latin typeface="Arial Black" panose="020B0A04020102020204" pitchFamily="34" charset="0"/>
              </a:rPr>
              <a:t>БЕЗОПАСНОСТИ</a:t>
            </a:r>
          </a:p>
          <a:p>
            <a:pPr fontAlgn="auto">
              <a:spcAft>
                <a:spcPts val="0"/>
              </a:spcAft>
              <a:defRPr/>
            </a:pPr>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10243" name="Picture 2"/>
          <p:cNvPicPr>
            <a:picLocks noChangeAspect="1" noChangeArrowheads="1"/>
          </p:cNvPicPr>
          <p:nvPr/>
        </p:nvPicPr>
        <p:blipFill>
          <a:blip r:embed="rId2" cstate="print"/>
          <a:srcRect l="28592" t="22258" r="53130" b="36073"/>
          <a:stretch>
            <a:fillRect/>
          </a:stretch>
        </p:blipFill>
        <p:spPr bwMode="auto">
          <a:xfrm>
            <a:off x="6035675" y="981075"/>
            <a:ext cx="1681163" cy="306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850" y="558800"/>
            <a:ext cx="4103688" cy="566738"/>
          </a:xfrm>
          <a:prstGeom prst="rect">
            <a:avLst/>
          </a:prstGeom>
        </p:spPr>
        <p:txBody>
          <a:bodyPr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nvGraphicFramePr>
        <p:xfrm>
          <a:off x="468313" y="1484313"/>
          <a:ext cx="3743325" cy="1963737"/>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9482" name="Рисунок 14"/>
          <p:cNvPicPr>
            <a:picLocks noChangeAspect="1" noChangeArrowheads="1"/>
          </p:cNvPicPr>
          <p:nvPr/>
        </p:nvPicPr>
        <p:blipFill>
          <a:blip r:embed="rId2" cstate="print">
            <a:clrChange>
              <a:clrFrom>
                <a:srgbClr val="FBFEFC"/>
              </a:clrFrom>
              <a:clrTo>
                <a:srgbClr val="FBFEFC">
                  <a:alpha val="0"/>
                </a:srgbClr>
              </a:clrTo>
            </a:clrChange>
          </a:blip>
          <a:srcRect/>
          <a:stretch>
            <a:fillRect/>
          </a:stretch>
        </p:blipFill>
        <p:spPr bwMode="auto">
          <a:xfrm>
            <a:off x="5724525" y="1844675"/>
            <a:ext cx="2663825" cy="2786063"/>
          </a:xfrm>
          <a:prstGeom prst="rect">
            <a:avLst/>
          </a:prstGeom>
          <a:noFill/>
          <a:ln w="9525">
            <a:noFill/>
            <a:miter lim="800000"/>
            <a:headEnd/>
            <a:tailEnd/>
          </a:ln>
        </p:spPr>
      </p:pic>
      <p:sp>
        <p:nvSpPr>
          <p:cNvPr id="16" name="Заголовок 1"/>
          <p:cNvSpPr txBox="1">
            <a:spLocks/>
          </p:cNvSpPr>
          <p:nvPr/>
        </p:nvSpPr>
        <p:spPr>
          <a:xfrm>
            <a:off x="179388" y="3573463"/>
            <a:ext cx="4105275" cy="5651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ТЕЛЕФОНЫ РОДСТВЕННИКОВ</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8313" y="4292600"/>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рямоугольник 17"/>
          <p:cNvSpPr/>
          <p:nvPr/>
        </p:nvSpPr>
        <p:spPr>
          <a:xfrm>
            <a:off x="468313" y="4652963"/>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Прямоугольник 18"/>
          <p:cNvSpPr/>
          <p:nvPr/>
        </p:nvSpPr>
        <p:spPr>
          <a:xfrm>
            <a:off x="468313" y="5013325"/>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Прямоугольник 19"/>
          <p:cNvSpPr/>
          <p:nvPr/>
        </p:nvSpPr>
        <p:spPr>
          <a:xfrm>
            <a:off x="468313" y="5373688"/>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3800" y="1125538"/>
            <a:ext cx="3754438" cy="4895850"/>
          </a:xfrm>
        </p:spPr>
        <p:txBody>
          <a:bodyPr rtlCol="0">
            <a:normAutofit fontScale="92500" lnSpcReduction="10000"/>
          </a:bodyPr>
          <a:lstStyle/>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fontAlgn="auto">
              <a:spcBef>
                <a:spcPts val="300"/>
              </a:spcBef>
              <a:buClr>
                <a:schemeClr val="accent6">
                  <a:lumMod val="75000"/>
                </a:schemeClr>
              </a:buClr>
              <a:buFont typeface="Georgia" pitchFamily="18" charset="0"/>
              <a:buNone/>
              <a:defRPr/>
            </a:pPr>
            <a:r>
              <a:rPr lang="en-US"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Ты, конечно, можешь сказать</a:t>
            </a:r>
            <a:r>
              <a:rPr lang="en-US"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59338" y="620713"/>
            <a:ext cx="4105275" cy="701675"/>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850" y="908050"/>
            <a:ext cx="1152525" cy="144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Объект 2"/>
          <p:cNvSpPr txBox="1">
            <a:spLocks/>
          </p:cNvSpPr>
          <p:nvPr/>
        </p:nvSpPr>
        <p:spPr>
          <a:xfrm>
            <a:off x="1547813" y="836613"/>
            <a:ext cx="1439862" cy="2889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713" y="1125538"/>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Объект 2"/>
          <p:cNvSpPr txBox="1">
            <a:spLocks/>
          </p:cNvSpPr>
          <p:nvPr/>
        </p:nvSpPr>
        <p:spPr>
          <a:xfrm>
            <a:off x="1547813" y="1773238"/>
            <a:ext cx="1439862" cy="287337"/>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713" y="1484313"/>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Прямоугольник 16"/>
          <p:cNvSpPr/>
          <p:nvPr/>
        </p:nvSpPr>
        <p:spPr>
          <a:xfrm>
            <a:off x="1763713" y="2060575"/>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рямоугольник 17"/>
          <p:cNvSpPr/>
          <p:nvPr/>
        </p:nvSpPr>
        <p:spPr>
          <a:xfrm>
            <a:off x="1763713" y="2636838"/>
            <a:ext cx="2303462"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Объект 2"/>
          <p:cNvSpPr txBox="1">
            <a:spLocks/>
          </p:cNvSpPr>
          <p:nvPr/>
        </p:nvSpPr>
        <p:spPr>
          <a:xfrm>
            <a:off x="1547813" y="2349500"/>
            <a:ext cx="1439862" cy="287338"/>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713" y="3036888"/>
            <a:ext cx="1439862" cy="360362"/>
          </a:xfrm>
          <a:prstGeom prst="rect">
            <a:avLst/>
          </a:prstGeom>
        </p:spPr>
        <p:txBody>
          <a:bodyPr>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0825" y="3076575"/>
            <a:ext cx="792163" cy="280988"/>
          </a:xfrm>
          <a:prstGeom prst="rect">
            <a:avLst/>
          </a:prstGeom>
        </p:spPr>
        <p:txBody>
          <a:bodyPr>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775" y="3109913"/>
            <a:ext cx="1295400" cy="247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 name="Прямоугольник 22"/>
          <p:cNvSpPr/>
          <p:nvPr/>
        </p:nvSpPr>
        <p:spPr>
          <a:xfrm>
            <a:off x="900113" y="3109913"/>
            <a:ext cx="863600" cy="247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4" name="Объект 2"/>
          <p:cNvSpPr txBox="1">
            <a:spLocks/>
          </p:cNvSpPr>
          <p:nvPr/>
        </p:nvSpPr>
        <p:spPr>
          <a:xfrm>
            <a:off x="71438" y="3500438"/>
            <a:ext cx="2628900" cy="2889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850" y="3789363"/>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Прямоугольник 25"/>
          <p:cNvSpPr/>
          <p:nvPr/>
        </p:nvSpPr>
        <p:spPr>
          <a:xfrm>
            <a:off x="323850" y="4149725"/>
            <a:ext cx="3743325"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Объект 2"/>
          <p:cNvSpPr txBox="1">
            <a:spLocks/>
          </p:cNvSpPr>
          <p:nvPr/>
        </p:nvSpPr>
        <p:spPr>
          <a:xfrm>
            <a:off x="107950" y="4508500"/>
            <a:ext cx="2232025" cy="2889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fontAlgn="auto">
              <a:spcBef>
                <a:spcPts val="300"/>
              </a:spcBef>
              <a:buFont typeface="Georgia" pitchFamily="18" charset="0"/>
              <a:buNone/>
              <a:defRPr/>
            </a:pPr>
            <a:r>
              <a:rPr lang="ru-RU" sz="1600" dirty="0" smtClean="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775" y="4549775"/>
            <a:ext cx="1295400" cy="247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3800" y="1125538"/>
            <a:ext cx="3754438" cy="4895850"/>
          </a:xfrm>
        </p:spPr>
        <p:txBody>
          <a:bodyPr rtlCol="0">
            <a:normAutofit fontScale="85000" lnSpcReduction="20000"/>
          </a:bodyPr>
          <a:lstStyle/>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независимо от уровня напряжения,</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Никогда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вытирайте мокрой тряпкой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даже выключенные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электросветильники.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fontAlgn="auto">
              <a:spcBef>
                <a:spcPts val="300"/>
              </a:spcBef>
              <a:buClr>
                <a:schemeClr val="accent6">
                  <a:lumMod val="75000"/>
                </a:schemeClr>
              </a:buClr>
              <a:buFont typeface="Georgia" pitchFamily="18" charset="0"/>
              <a:buNone/>
              <a:defRPr/>
            </a:pP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Не наматывайте провод на горячий утюг.</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938"/>
            <a:ext cx="3754438" cy="489585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438" y="284163"/>
            <a:ext cx="3992562"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59338" y="279400"/>
            <a:ext cx="4105275" cy="9223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pPr fontAlgn="auto">
              <a:spcAft>
                <a:spcPts val="0"/>
              </a:spcAft>
              <a:defRPr/>
            </a:pPr>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295"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13388" y="6165850"/>
            <a:ext cx="1728787"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297" name="Объект 2"/>
          <p:cNvSpPr txBox="1">
            <a:spLocks/>
          </p:cNvSpPr>
          <p:nvPr/>
        </p:nvSpPr>
        <p:spPr bwMode="auto">
          <a:xfrm>
            <a:off x="7235825" y="6165850"/>
            <a:ext cx="1152525"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050"/>
            <a:ext cx="3754438" cy="5265738"/>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fontAlgn="auto">
              <a:spcBef>
                <a:spcPts val="300"/>
              </a:spcBef>
              <a:spcAft>
                <a:spcPts val="0"/>
              </a:spcAft>
              <a:buFont typeface="Arial" panose="020B0604020202020204" pitchFamily="34" charset="0"/>
              <a:buNone/>
              <a:defRPr/>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fontAlgn="auto">
              <a:spcBef>
                <a:spcPts val="300"/>
              </a:spcBef>
              <a:spcAft>
                <a:spcPts val="0"/>
              </a:spcAft>
              <a:buFont typeface="Arial" panose="020B0604020202020204" pitchFamily="34" charset="0"/>
              <a:buNone/>
              <a:defRPr/>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fontAlgn="auto">
              <a:spcBef>
                <a:spcPts val="300"/>
              </a:spcBef>
              <a:spcAft>
                <a:spcPts val="0"/>
              </a:spcAft>
              <a:buFont typeface="Arial" panose="020B0604020202020204" pitchFamily="34" charset="0"/>
              <a:buNone/>
              <a:defRPr/>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400" y="269875"/>
            <a:ext cx="4103688" cy="638175"/>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3800" y="908050"/>
            <a:ext cx="3754438" cy="5184775"/>
          </a:xfrm>
        </p:spPr>
        <p:txBody>
          <a:bodyPr rtlCol="0">
            <a:normAutofit fontScale="85000" lnSpcReduction="20000"/>
          </a:bodyPr>
          <a:lstStyle/>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независимо от уровня напряжения,</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fontAlgn="auto">
              <a:spcBef>
                <a:spcPts val="300"/>
              </a:spcBef>
              <a:buClr>
                <a:schemeClr val="accent6">
                  <a:lumMod val="75000"/>
                </a:schemeClr>
              </a:buClr>
              <a:buFont typeface="Georgia" pitchFamily="18" charset="0"/>
              <a:buNone/>
              <a:defRPr/>
            </a:pP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Никогда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вытирайте мокрой тряпкой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даже выключенные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электросветильники.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fontAlgn="auto">
              <a:spcBef>
                <a:spcPts val="300"/>
              </a:spcBef>
              <a:buClr>
                <a:schemeClr val="accent6">
                  <a:lumMod val="75000"/>
                </a:schemeClr>
              </a:buClr>
              <a:buFont typeface="Georgia" pitchFamily="18" charset="0"/>
              <a:buNone/>
              <a:defRPr/>
            </a:pP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Не наматывайте провод на горячий утюг.</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fontAlgn="auto">
              <a:spcBef>
                <a:spcPts val="300"/>
              </a:spcBef>
              <a:buClr>
                <a:schemeClr val="accent6">
                  <a:lumMod val="75000"/>
                </a:schemeClr>
              </a:buClr>
              <a:buFont typeface="Georgia" pitchFamily="18" charset="0"/>
              <a:buNone/>
              <a:defRPr/>
            </a:pPr>
            <a:r>
              <a:rPr lang="ru-RU"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59338" y="115888"/>
            <a:ext cx="4105275"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319"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2" name="Объект 2"/>
          <p:cNvSpPr txBox="1">
            <a:spLocks/>
          </p:cNvSpPr>
          <p:nvPr/>
        </p:nvSpPr>
        <p:spPr>
          <a:xfrm>
            <a:off x="544195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321" name="Объект 2"/>
          <p:cNvSpPr txBox="1">
            <a:spLocks/>
          </p:cNvSpPr>
          <p:nvPr/>
        </p:nvSpPr>
        <p:spPr bwMode="auto">
          <a:xfrm>
            <a:off x="7164388" y="6165850"/>
            <a:ext cx="1152525"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1075"/>
            <a:ext cx="3754438" cy="519271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fontAlgn="auto">
              <a:spcBef>
                <a:spcPts val="300"/>
              </a:spcBef>
              <a:spcAft>
                <a:spcPts val="0"/>
              </a:spcAft>
              <a:buFont typeface="Arial" panose="020B0604020202020204" pitchFamily="34" charset="0"/>
              <a:buNone/>
              <a:defRPr/>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69875"/>
            <a:ext cx="3773488" cy="7112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4340" name="Объект 2"/>
          <p:cNvSpPr>
            <a:spLocks noGrp="1"/>
          </p:cNvSpPr>
          <p:nvPr>
            <p:ph sz="quarter" idx="13"/>
          </p:nvPr>
        </p:nvSpPr>
        <p:spPr>
          <a:xfrm>
            <a:off x="5003800" y="836613"/>
            <a:ext cx="3754438" cy="5256212"/>
          </a:xfrm>
        </p:spPr>
        <p:txBody>
          <a:bodyPr/>
          <a:lstStyle/>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Пожар – самое распространенное бедствие. </a:t>
            </a:r>
            <a:r>
              <a:rPr lang="ru-RU" sz="1200" b="1" smtClean="0">
                <a:latin typeface="Times New Roman" pitchFamily="18" charset="0"/>
                <a:cs typeface="Times New Roman" pitchFamily="18" charset="0"/>
              </a:rPr>
              <a:t>Никогда не играйте с огнем</a:t>
            </a:r>
            <a:r>
              <a:rPr lang="ru-RU" sz="1200" smtClean="0">
                <a:latin typeface="Times New Roman" pitchFamily="18" charset="0"/>
                <a:cs typeface="Times New Roman" pitchFamily="18" charset="0"/>
              </a:rPr>
              <a:t> и никому не позволяйте шутить с ним!</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в вашей квартире что-то загорелось, не паникуйте. </a:t>
            </a:r>
            <a:r>
              <a:rPr lang="ru-RU" sz="1200" b="1" smtClean="0">
                <a:latin typeface="Times New Roman" pitchFamily="18" charset="0"/>
                <a:cs typeface="Times New Roman" pitchFamily="18" charset="0"/>
              </a:rPr>
              <a:t>Срочно покиньте квартиру, предупредите соседей и вызовите пожарных</a:t>
            </a:r>
            <a:r>
              <a:rPr lang="ru-RU" sz="1200" smtClean="0">
                <a:latin typeface="Times New Roman" pitchFamily="18" charset="0"/>
                <a:cs typeface="Times New Roman" pitchFamily="18" charset="0"/>
              </a:rPr>
              <a:t>.</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smtClean="0">
                <a:latin typeface="Times New Roman" pitchFamily="18" charset="0"/>
                <a:cs typeface="Times New Roman" pitchFamily="18" charset="0"/>
              </a:rPr>
              <a:t>Нельзя открывать окна во время пожара</a:t>
            </a:r>
            <a:r>
              <a:rPr lang="en-US" sz="1200" smtClean="0">
                <a:latin typeface="Times New Roman" pitchFamily="18" charset="0"/>
                <a:cs typeface="Times New Roman" pitchFamily="18" charset="0"/>
              </a:rPr>
              <a:t>:</a:t>
            </a:r>
            <a:r>
              <a:rPr lang="ru-RU" sz="1200" smtClean="0">
                <a:latin typeface="Times New Roman" pitchFamily="18" charset="0"/>
                <a:cs typeface="Times New Roman" pitchFamily="18" charset="0"/>
              </a:rPr>
              <a:t> приток кислорода только даст огню силы разгореться.</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smtClean="0">
              <a:latin typeface="Times New Roman" pitchFamily="18" charset="0"/>
              <a:cs typeface="Times New Roman" pitchFamily="18" charset="0"/>
            </a:endParaRPr>
          </a:p>
        </p:txBody>
      </p:sp>
      <p:sp>
        <p:nvSpPr>
          <p:cNvPr id="9" name="Заголовок 1"/>
          <p:cNvSpPr txBox="1">
            <a:spLocks/>
          </p:cNvSpPr>
          <p:nvPr/>
        </p:nvSpPr>
        <p:spPr>
          <a:xfrm>
            <a:off x="4859338" y="115888"/>
            <a:ext cx="4105275"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4343"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4345"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050"/>
            <a:ext cx="3754438" cy="5265738"/>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fontAlgn="auto">
              <a:spcBef>
                <a:spcPts val="300"/>
              </a:spcBef>
              <a:spcAft>
                <a:spcPts val="0"/>
              </a:spcAft>
              <a:buFont typeface="Arial" panose="020B0604020202020204" pitchFamily="34" charset="0"/>
              <a:buNone/>
              <a:defRPr/>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fontAlgn="auto">
              <a:spcBef>
                <a:spcPts val="300"/>
              </a:spcBef>
              <a:spcAft>
                <a:spcPts val="0"/>
              </a:spcAft>
              <a:buFont typeface="Arial" panose="020B0604020202020204" pitchFamily="34" charset="0"/>
              <a:buNone/>
              <a:defRPr/>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750" y="269875"/>
            <a:ext cx="3843338" cy="7112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5364" name="Объект 2"/>
          <p:cNvSpPr>
            <a:spLocks noGrp="1"/>
          </p:cNvSpPr>
          <p:nvPr>
            <p:ph sz="quarter" idx="13"/>
          </p:nvPr>
        </p:nvSpPr>
        <p:spPr>
          <a:xfrm>
            <a:off x="5003800" y="908050"/>
            <a:ext cx="3754438" cy="5184775"/>
          </a:xfrm>
        </p:spPr>
        <p:txBody>
          <a:bodyPr/>
          <a:lstStyle/>
          <a:p>
            <a:pPr marL="0" indent="0" algn="just">
              <a:spcBef>
                <a:spcPct val="0"/>
              </a:spcBef>
              <a:spcAft>
                <a:spcPct val="0"/>
              </a:spcAft>
              <a:buFont typeface="Georgia" pitchFamily="18" charset="0"/>
              <a:buNone/>
            </a:pPr>
            <a:r>
              <a:rPr lang="ru-RU" sz="1200" b="1" smtClean="0">
                <a:latin typeface="Times New Roman" pitchFamily="18" charset="0"/>
                <a:cs typeface="Times New Roman" pitchFamily="18" charset="0"/>
              </a:rPr>
              <a:t>   Избегайте больших скоплений людей. </a:t>
            </a:r>
            <a:r>
              <a:rPr lang="ru-RU" sz="1200" smtClean="0">
                <a:latin typeface="Times New Roman" pitchFamily="18" charset="0"/>
                <a:cs typeface="Times New Roman" pitchFamily="18" charset="0"/>
              </a:rPr>
              <a:t>Не присоединяйтесь к толпе, как бы ни хотелось посмотреть на происходящие события.</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a:t>
            </a:r>
            <a:r>
              <a:rPr lang="ru-RU" sz="1200" b="1" smtClean="0">
                <a:latin typeface="Times New Roman" pitchFamily="18" charset="0"/>
                <a:cs typeface="Times New Roman" pitchFamily="18" charset="0"/>
              </a:rPr>
              <a:t>Если оказались в толпе, позвольте ей нести вас, но попытайтесь выбраться из нее.</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Глубоко вдохните и разведите согнутые в локтях руки чуть в стороны, чтобы грудная клетка не была сдавлена.</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что-то уронили, ни в коем случае не наклоняйтесь, чтобы поднять.</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ct val="0"/>
              </a:spcBef>
              <a:spcAft>
                <a:spcPct val="0"/>
              </a:spcAft>
              <a:buFont typeface="Georgia" pitchFamily="18" charset="0"/>
              <a:buNone/>
            </a:pPr>
            <a:r>
              <a:rPr lang="ru-RU" sz="1200" smtClean="0">
                <a:latin typeface="Times New Roman" pitchFamily="18" charset="0"/>
                <a:cs typeface="Times New Roman"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59338" y="115888"/>
            <a:ext cx="4105275" cy="92233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5367"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5369"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1075"/>
            <a:ext cx="3754438" cy="519271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fontAlgn="auto">
              <a:spcBef>
                <a:spcPts val="300"/>
              </a:spcBef>
              <a:spcAft>
                <a:spcPts val="0"/>
              </a:spcAft>
              <a:buFont typeface="Arial" panose="020B0604020202020204" pitchFamily="34" charset="0"/>
              <a:buAutoNum type="arabicPeriod"/>
              <a:defRPr/>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fontAlgn="auto">
              <a:spcBef>
                <a:spcPts val="300"/>
              </a:spcBef>
              <a:spcAft>
                <a:spcPts val="0"/>
              </a:spcAft>
              <a:buFont typeface="Arial" panose="020B0604020202020204" pitchFamily="34" charset="0"/>
              <a:buAutoNum type="arabicPeriod"/>
              <a:defRPr/>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fontAlgn="auto">
              <a:spcBef>
                <a:spcPts val="300"/>
              </a:spcBef>
              <a:spcAft>
                <a:spcPts val="0"/>
              </a:spcAft>
              <a:buFont typeface="Arial" panose="020B0604020202020204" pitchFamily="34" charset="0"/>
              <a:buNone/>
              <a:defRPr/>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fontAlgn="auto">
              <a:spcBef>
                <a:spcPts val="300"/>
              </a:spcBef>
              <a:spcAft>
                <a:spcPts val="0"/>
              </a:spcAft>
              <a:buFont typeface="Arial" panose="020B0604020202020204" pitchFamily="34" charset="0"/>
              <a:buNone/>
              <a:defRPr/>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400" y="269875"/>
            <a:ext cx="4103688" cy="7112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6388" name="Объект 2"/>
          <p:cNvSpPr>
            <a:spLocks noGrp="1"/>
          </p:cNvSpPr>
          <p:nvPr>
            <p:ph sz="quarter" idx="13"/>
          </p:nvPr>
        </p:nvSpPr>
        <p:spPr>
          <a:xfrm>
            <a:off x="5003800" y="908050"/>
            <a:ext cx="3816350" cy="5054600"/>
          </a:xfrm>
        </p:spPr>
        <p:txBody>
          <a:bodyPr/>
          <a:lstStyle/>
          <a:p>
            <a:pPr marL="0" indent="0" algn="just">
              <a:spcBef>
                <a:spcPct val="0"/>
              </a:spcBef>
              <a:spcAft>
                <a:spcPct val="0"/>
              </a:spcAft>
              <a:buFont typeface="Georgia" pitchFamily="18" charset="0"/>
              <a:buNone/>
            </a:pPr>
            <a:r>
              <a:rPr lang="ru-RU" sz="1200" b="1" smtClean="0">
                <a:latin typeface="Times New Roman" pitchFamily="18" charset="0"/>
                <a:cs typeface="Times New Roman" pitchFamily="18" charset="0"/>
              </a:rPr>
              <a:t>   </a:t>
            </a:r>
            <a:r>
              <a:rPr lang="ru-RU" sz="1300" smtClean="0">
                <a:latin typeface="Times New Roman" pitchFamily="18" charset="0"/>
                <a:cs typeface="Times New Roman"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ct val="0"/>
              </a:spcBef>
              <a:spcAft>
                <a:spcPct val="0"/>
              </a:spcAft>
              <a:buFont typeface="Georgia" pitchFamily="18" charset="0"/>
              <a:buNone/>
            </a:pPr>
            <a:r>
              <a:rPr lang="ru-RU" sz="1300" b="1" smtClean="0">
                <a:latin typeface="Times New Roman" pitchFamily="18" charset="0"/>
                <a:cs typeface="Times New Roman" pitchFamily="18" charset="0"/>
              </a:rPr>
              <a:t>   Никогда не дразните собаку! </a:t>
            </a:r>
            <a:r>
              <a:rPr lang="ru-RU" sz="1300" smtClean="0">
                <a:latin typeface="Times New Roman" pitchFamily="18" charset="0"/>
                <a:cs typeface="Times New Roman"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smtClean="0">
                <a:latin typeface="Times New Roman" pitchFamily="18" charset="0"/>
                <a:cs typeface="Times New Roman" pitchFamily="18" charset="0"/>
              </a:rPr>
              <a:t>отведите взгляд в сторону, ведите себя спокойно и миролюбиво</a:t>
            </a:r>
            <a:r>
              <a:rPr lang="ru-RU" sz="1300" smtClean="0">
                <a:latin typeface="Times New Roman" pitchFamily="18" charset="0"/>
                <a:cs typeface="Times New Roman" pitchFamily="18" charset="0"/>
              </a:rPr>
              <a:t>.</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Перед тем, как укусить ,собака подает упреждающие сигналы</a:t>
            </a:r>
            <a:r>
              <a:rPr lang="en-US" sz="1300" smtClean="0">
                <a:latin typeface="Times New Roman" pitchFamily="18" charset="0"/>
                <a:cs typeface="Times New Roman" pitchFamily="18" charset="0"/>
              </a:rPr>
              <a:t>:</a:t>
            </a:r>
            <a:r>
              <a:rPr lang="ru-RU" sz="1300" smtClean="0">
                <a:latin typeface="Times New Roman" pitchFamily="18" charset="0"/>
                <a:cs typeface="Times New Roman" pitchFamily="18" charset="0"/>
              </a:rPr>
              <a:t> прижимает уши, приседает на задние лапы, рычит, скалит зубы.</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ct val="0"/>
              </a:spcBef>
              <a:spcAft>
                <a:spcPct val="0"/>
              </a:spcAft>
              <a:buFont typeface="Georgia" pitchFamily="18" charset="0"/>
              <a:buNone/>
            </a:pPr>
            <a:r>
              <a:rPr lang="ru-RU" sz="1300" smtClean="0">
                <a:latin typeface="Times New Roman" pitchFamily="18" charset="0"/>
                <a:cs typeface="Times New Roman"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59338" y="44450"/>
            <a:ext cx="4105275" cy="8509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6391"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6393"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613"/>
            <a:ext cx="3754438" cy="526573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fontAlgn="auto">
              <a:spcBef>
                <a:spcPts val="300"/>
              </a:spcBef>
              <a:spcAft>
                <a:spcPts val="0"/>
              </a:spcAft>
              <a:buFont typeface="Arial" panose="020B0604020202020204" pitchFamily="34" charset="0"/>
              <a:buNone/>
              <a:defRPr/>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fontAlgn="auto">
              <a:spcBef>
                <a:spcPts val="300"/>
              </a:spcBef>
              <a:spcAft>
                <a:spcPts val="0"/>
              </a:spcAft>
              <a:buFont typeface="Arial" panose="020B0604020202020204" pitchFamily="34" charset="0"/>
              <a:buNone/>
              <a:defRPr/>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288" y="260350"/>
            <a:ext cx="4105275" cy="5667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412" name="Объект 2"/>
          <p:cNvSpPr>
            <a:spLocks noGrp="1"/>
          </p:cNvSpPr>
          <p:nvPr>
            <p:ph sz="quarter" idx="13"/>
          </p:nvPr>
        </p:nvSpPr>
        <p:spPr>
          <a:xfrm>
            <a:off x="5003800" y="836613"/>
            <a:ext cx="3816350" cy="5054600"/>
          </a:xfrm>
        </p:spPr>
        <p:txBody>
          <a:bodyPr/>
          <a:lstStyle/>
          <a:p>
            <a:pPr marL="0" indent="0" algn="just">
              <a:spcBef>
                <a:spcPts val="300"/>
              </a:spcBef>
              <a:buFont typeface="Georgia" pitchFamily="18" charset="0"/>
              <a:buNone/>
            </a:pPr>
            <a:r>
              <a:rPr lang="ru-RU" sz="1200" b="1" smtClean="0">
                <a:latin typeface="Times New Roman" pitchFamily="18" charset="0"/>
                <a:cs typeface="Times New Roman" pitchFamily="18" charset="0"/>
              </a:rPr>
              <a:t>   </a:t>
            </a:r>
            <a:r>
              <a:rPr lang="ru-RU" sz="1200" smtClean="0">
                <a:latin typeface="Times New Roman" pitchFamily="18" charset="0"/>
                <a:cs typeface="Times New Roman" pitchFamily="18" charset="0"/>
              </a:rPr>
              <a:t>Отправляясь  в лес, </a:t>
            </a:r>
            <a:r>
              <a:rPr lang="ru-RU" sz="1200" b="1" smtClean="0">
                <a:latin typeface="Times New Roman" pitchFamily="18" charset="0"/>
                <a:cs typeface="Times New Roman" pitchFamily="18" charset="0"/>
              </a:rPr>
              <a:t>возьмите с собой водостойкие спички или зажигалку. </a:t>
            </a:r>
            <a:r>
              <a:rPr lang="ru-RU" sz="1200" smtClean="0">
                <a:latin typeface="Times New Roman" pitchFamily="18" charset="0"/>
                <a:cs typeface="Times New Roman"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Font typeface="Georgia" pitchFamily="18" charset="0"/>
              <a:buNone/>
            </a:pPr>
            <a:r>
              <a:rPr lang="ru-RU" sz="1200" smtClean="0">
                <a:latin typeface="Times New Roman" pitchFamily="18" charset="0"/>
                <a:cs typeface="Times New Roman"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smtClean="0">
                <a:latin typeface="Times New Roman" pitchFamily="18" charset="0"/>
                <a:cs typeface="Times New Roman" pitchFamily="18" charset="0"/>
              </a:rPr>
              <a:t>вспомните ориентир</a:t>
            </a:r>
            <a:r>
              <a:rPr lang="ru-RU" sz="1200" smtClean="0">
                <a:latin typeface="Times New Roman" pitchFamily="18" charset="0"/>
                <a:cs typeface="Times New Roman"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Font typeface="Georgia" pitchFamily="18" charset="0"/>
              <a:buNone/>
            </a:pPr>
            <a:r>
              <a:rPr lang="ru-RU" sz="1200" smtClean="0">
                <a:latin typeface="Times New Roman" pitchFamily="18" charset="0"/>
                <a:cs typeface="Times New Roman" pitchFamily="18" charset="0"/>
              </a:rPr>
              <a:t> 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Font typeface="Georgia" pitchFamily="18" charset="0"/>
              <a:buNone/>
            </a:pPr>
            <a:r>
              <a:rPr lang="ru-RU" sz="1200" smtClean="0">
                <a:latin typeface="Times New Roman" pitchFamily="18" charset="0"/>
                <a:cs typeface="Times New Roman" pitchFamily="18" charset="0"/>
              </a:rPr>
              <a:t>Без крайней необходимость </a:t>
            </a:r>
            <a:r>
              <a:rPr lang="ru-RU" sz="1200" b="1" smtClean="0">
                <a:latin typeface="Times New Roman" pitchFamily="18" charset="0"/>
                <a:cs typeface="Times New Roman" pitchFamily="18" charset="0"/>
              </a:rPr>
              <a:t>не идите через болото</a:t>
            </a:r>
            <a:r>
              <a:rPr lang="ru-RU" sz="1200" smtClean="0">
                <a:latin typeface="Times New Roman" pitchFamily="18" charset="0"/>
                <a:cs typeface="Times New Roman" pitchFamily="18" charset="0"/>
              </a:rPr>
              <a:t>. Если другого выхода нет, вооружитесь длинным шестом, проверяйте им прочность поверхности. </a:t>
            </a:r>
            <a:r>
              <a:rPr lang="ru-RU" sz="1200" b="1" smtClean="0">
                <a:latin typeface="Times New Roman" pitchFamily="18" charset="0"/>
                <a:cs typeface="Times New Roman" pitchFamily="18" charset="0"/>
              </a:rPr>
              <a:t>Не идите через густой кустарник.</a:t>
            </a:r>
          </a:p>
          <a:p>
            <a:pPr marL="0" indent="0" algn="just">
              <a:spcBef>
                <a:spcPts val="300"/>
              </a:spcBef>
              <a:buFont typeface="Georgia" pitchFamily="18" charset="0"/>
              <a:buNone/>
            </a:pPr>
            <a:r>
              <a:rPr lang="ru-RU" sz="1300" b="1" smtClean="0">
                <a:latin typeface="Times New Roman" pitchFamily="18" charset="0"/>
                <a:cs typeface="Times New Roman" pitchFamily="18" charset="0"/>
              </a:rPr>
              <a:t> </a:t>
            </a:r>
            <a:endParaRPr lang="ru-RU" sz="1300" smtClean="0">
              <a:latin typeface="Times New Roman" pitchFamily="18" charset="0"/>
              <a:cs typeface="Times New Roman" pitchFamily="18" charset="0"/>
            </a:endParaRPr>
          </a:p>
        </p:txBody>
      </p:sp>
      <p:sp>
        <p:nvSpPr>
          <p:cNvPr id="9" name="Заголовок 1"/>
          <p:cNvSpPr txBox="1">
            <a:spLocks/>
          </p:cNvSpPr>
          <p:nvPr/>
        </p:nvSpPr>
        <p:spPr>
          <a:xfrm>
            <a:off x="4859338" y="260350"/>
            <a:ext cx="4105275" cy="5667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7415"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7417"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5175"/>
            <a:ext cx="3754438" cy="53371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Bef>
                <a:spcPts val="300"/>
              </a:spcBef>
              <a:spcAft>
                <a:spcPts val="0"/>
              </a:spcAft>
              <a:buFont typeface="Arial" panose="020B0604020202020204" pitchFamily="34" charset="0"/>
              <a:buNone/>
              <a:defRPr/>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fontAlgn="auto">
              <a:spcBef>
                <a:spcPts val="300"/>
              </a:spcBef>
              <a:spcAft>
                <a:spcPts val="0"/>
              </a:spcAft>
              <a:buFont typeface="Arial" panose="020B0604020202020204" pitchFamily="34" charset="0"/>
              <a:buNone/>
              <a:defRPr/>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fontAlgn="auto">
              <a:spcBef>
                <a:spcPts val="300"/>
              </a:spcBef>
              <a:spcAft>
                <a:spcPts val="0"/>
              </a:spcAft>
              <a:buFont typeface="Arial" panose="020B0604020202020204" pitchFamily="34" charset="0"/>
              <a:buNone/>
              <a:defRPr/>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fontAlgn="auto">
              <a:spcBef>
                <a:spcPts val="300"/>
              </a:spcBef>
              <a:spcAft>
                <a:spcPts val="0"/>
              </a:spcAft>
              <a:buFont typeface="Arial" panose="020B0604020202020204" pitchFamily="34" charset="0"/>
              <a:buNone/>
              <a:defRPr/>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400" y="260350"/>
            <a:ext cx="4103688" cy="566738"/>
          </a:xfrm>
          <a:prstGeom prst="rect">
            <a:avLst/>
          </a:prstGeom>
        </p:spPr>
        <p:txBody>
          <a:bodyPr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8436" name="Объект 2"/>
          <p:cNvSpPr>
            <a:spLocks noGrp="1"/>
          </p:cNvSpPr>
          <p:nvPr>
            <p:ph sz="quarter" idx="13"/>
          </p:nvPr>
        </p:nvSpPr>
        <p:spPr>
          <a:xfrm>
            <a:off x="5003800" y="827088"/>
            <a:ext cx="3816350" cy="5049837"/>
          </a:xfrm>
        </p:spPr>
        <p:txBody>
          <a:bodyPr/>
          <a:lstStyle/>
          <a:p>
            <a:pPr marL="0" indent="0" algn="just">
              <a:spcBef>
                <a:spcPts val="300"/>
              </a:spcBef>
              <a:buFont typeface="Georgia" pitchFamily="18" charset="0"/>
              <a:buNone/>
            </a:pPr>
            <a:r>
              <a:rPr lang="ru-RU" sz="1200" b="1" smtClean="0">
                <a:latin typeface="Times New Roman" pitchFamily="18" charset="0"/>
                <a:cs typeface="Times New Roman" pitchFamily="18" charset="0"/>
              </a:rPr>
              <a:t>   </a:t>
            </a:r>
            <a:r>
              <a:rPr lang="ru-RU" sz="1200" smtClean="0">
                <a:latin typeface="Times New Roman" pitchFamily="18" charset="0"/>
                <a:cs typeface="Times New Roman" pitchFamily="18" charset="0"/>
              </a:rPr>
              <a:t>Приближение грозы всегда заметно</a:t>
            </a:r>
            <a:r>
              <a:rPr lang="en-US" sz="1200" smtClean="0">
                <a:latin typeface="Times New Roman" pitchFamily="18" charset="0"/>
                <a:cs typeface="Times New Roman" pitchFamily="18" charset="0"/>
              </a:rPr>
              <a:t>:</a:t>
            </a:r>
            <a:r>
              <a:rPr lang="ru-RU" sz="1200" smtClean="0">
                <a:latin typeface="Times New Roman" pitchFamily="18" charset="0"/>
                <a:cs typeface="Times New Roman"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Font typeface="Georgia" pitchFamily="18" charset="0"/>
              <a:buNone/>
            </a:pPr>
            <a:r>
              <a:rPr lang="ru-RU" sz="1200" smtClean="0">
                <a:latin typeface="Times New Roman" pitchFamily="18" charset="0"/>
                <a:cs typeface="Times New Roman" pitchFamily="18" charset="0"/>
              </a:rPr>
              <a:t>   </a:t>
            </a:r>
            <a:r>
              <a:rPr lang="ru-RU" sz="1200" b="1" smtClean="0">
                <a:latin typeface="Times New Roman" pitchFamily="18" charset="0"/>
                <a:cs typeface="Times New Roman" pitchFamily="18" charset="0"/>
              </a:rPr>
              <a:t>Никогда не прячьтесь под высокими деревьями</a:t>
            </a:r>
            <a:r>
              <a:rPr lang="ru-RU" sz="1200" smtClean="0">
                <a:latin typeface="Times New Roman" pitchFamily="18" charset="0"/>
                <a:cs typeface="Times New Roman" pitchFamily="18" charset="0"/>
              </a:rPr>
              <a:t>, особенно отдельно стоящими.</a:t>
            </a:r>
            <a:r>
              <a:rPr lang="ru-RU" sz="1200" b="1" smtClean="0">
                <a:latin typeface="Times New Roman" pitchFamily="18" charset="0"/>
                <a:cs typeface="Times New Roman" pitchFamily="18" charset="0"/>
              </a:rPr>
              <a:t> </a:t>
            </a:r>
            <a:r>
              <a:rPr lang="ru-RU" sz="1200" smtClean="0">
                <a:latin typeface="Times New Roman" pitchFamily="18" charset="0"/>
                <a:cs typeface="Times New Roman"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Font typeface="Georgia" pitchFamily="18" charset="0"/>
              <a:buNone/>
            </a:pPr>
            <a:r>
              <a:rPr lang="ru-RU" sz="1200" b="1" smtClean="0">
                <a:latin typeface="Times New Roman" pitchFamily="18" charset="0"/>
                <a:cs typeface="Times New Roman" pitchFamily="18" charset="0"/>
              </a:rPr>
              <a:t>   От грозы не следует бежать. </a:t>
            </a:r>
            <a:r>
              <a:rPr lang="ru-RU" sz="1200" smtClean="0">
                <a:latin typeface="Times New Roman" pitchFamily="18" charset="0"/>
                <a:cs typeface="Times New Roman" pitchFamily="18" charset="0"/>
              </a:rPr>
              <a:t>Поражению способствует мокрое тело и сырая одежда. Крайне опасно купаться в грозу.</a:t>
            </a:r>
          </a:p>
          <a:p>
            <a:pPr marL="0" indent="0" algn="just">
              <a:spcBef>
                <a:spcPts val="300"/>
              </a:spcBef>
              <a:buFont typeface="Georgia" pitchFamily="18" charset="0"/>
              <a:buNone/>
            </a:pPr>
            <a:r>
              <a:rPr lang="ru-RU" sz="1200" b="1" smtClean="0">
                <a:latin typeface="Times New Roman" pitchFamily="18" charset="0"/>
                <a:cs typeface="Times New Roman" pitchFamily="18" charset="0"/>
              </a:rPr>
              <a:t>   Опасно находиться около металлических конструкций</a:t>
            </a:r>
            <a:r>
              <a:rPr lang="ru-RU" sz="1200" smtClean="0">
                <a:latin typeface="Times New Roman" pitchFamily="18" charset="0"/>
                <a:cs typeface="Times New Roman" pitchFamily="18" charset="0"/>
              </a:rPr>
              <a:t>. Если вы в походе, топоры, лопаты и другие предметы из металла лучше отнести подальше от палатки. </a:t>
            </a:r>
          </a:p>
          <a:p>
            <a:pPr marL="0" indent="0" algn="just">
              <a:spcBef>
                <a:spcPts val="300"/>
              </a:spcBef>
              <a:buFont typeface="Georgia" pitchFamily="18" charset="0"/>
              <a:buNone/>
            </a:pPr>
            <a:r>
              <a:rPr lang="ru-RU" sz="1200" smtClean="0">
                <a:latin typeface="Times New Roman" pitchFamily="18" charset="0"/>
                <a:cs typeface="Times New Roman"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b="1" smtClean="0">
                <a:latin typeface="Times New Roman" pitchFamily="18" charset="0"/>
                <a:cs typeface="Times New Roman" pitchFamily="18" charset="0"/>
              </a:rPr>
              <a:t>Не рекомендуется в грозу пользоваться мобильным телефоном!</a:t>
            </a:r>
          </a:p>
          <a:p>
            <a:pPr marL="0" indent="0" algn="just">
              <a:spcBef>
                <a:spcPts val="300"/>
              </a:spcBef>
              <a:buFont typeface="Georgia" pitchFamily="18" charset="0"/>
              <a:buNone/>
            </a:pPr>
            <a:endParaRPr lang="ru-RU" sz="1300" smtClean="0">
              <a:latin typeface="Times New Roman" pitchFamily="18" charset="0"/>
              <a:cs typeface="Times New Roman" pitchFamily="18" charset="0"/>
            </a:endParaRPr>
          </a:p>
        </p:txBody>
      </p:sp>
      <p:sp>
        <p:nvSpPr>
          <p:cNvPr id="9" name="Заголовок 1"/>
          <p:cNvSpPr txBox="1">
            <a:spLocks/>
          </p:cNvSpPr>
          <p:nvPr/>
        </p:nvSpPr>
        <p:spPr>
          <a:xfrm>
            <a:off x="4859338" y="260350"/>
            <a:ext cx="4105275" cy="566738"/>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900" y="6165850"/>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8439" name="Объект 2"/>
          <p:cNvSpPr txBox="1">
            <a:spLocks/>
          </p:cNvSpPr>
          <p:nvPr/>
        </p:nvSpPr>
        <p:spPr bwMode="auto">
          <a:xfrm>
            <a:off x="2700338" y="6165850"/>
            <a:ext cx="1150937" cy="503238"/>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
        <p:nvSpPr>
          <p:cNvPr id="11" name="Объект 2"/>
          <p:cNvSpPr txBox="1">
            <a:spLocks/>
          </p:cNvSpPr>
          <p:nvPr/>
        </p:nvSpPr>
        <p:spPr>
          <a:xfrm>
            <a:off x="5586413" y="6092825"/>
            <a:ext cx="1727200" cy="5762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fontAlgn="auto">
              <a:lnSpc>
                <a:spcPct val="110000"/>
              </a:lnSpc>
              <a:spcBef>
                <a:spcPts val="300"/>
              </a:spcBef>
              <a:spcAft>
                <a:spcPts val="0"/>
              </a:spcAft>
              <a:buFont typeface="Arial" panose="020B0604020202020204" pitchFamily="34" charset="0"/>
              <a:buNone/>
              <a:defRPr/>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8441" name="Объект 2"/>
          <p:cNvSpPr txBox="1">
            <a:spLocks/>
          </p:cNvSpPr>
          <p:nvPr/>
        </p:nvSpPr>
        <p:spPr bwMode="auto">
          <a:xfrm>
            <a:off x="7308850" y="6092825"/>
            <a:ext cx="1150938" cy="504825"/>
          </a:xfrm>
          <a:prstGeom prst="rect">
            <a:avLst/>
          </a:prstGeom>
          <a:noFill/>
          <a:ln w="9525">
            <a:noFill/>
            <a:miter lim="800000"/>
            <a:headEnd/>
            <a:tailEnd/>
          </a:ln>
        </p:spPr>
        <p:txBody>
          <a:bodyPr/>
          <a:lstStyle/>
          <a:p>
            <a:pPr algn="just">
              <a:spcBef>
                <a:spcPts val="300"/>
              </a:spcBef>
              <a:buFont typeface="Arial" charset="0"/>
              <a:buNone/>
            </a:pPr>
            <a:r>
              <a:rPr lang="ru-RU" sz="3600" b="1">
                <a:solidFill>
                  <a:srgbClr val="FF0000"/>
                </a:solidFill>
                <a:latin typeface="Arial Black" pitchFamily="34" charset="0"/>
                <a:cs typeface="Times New Roman" pitchFamily="18" charset="0"/>
              </a:rPr>
              <a:t>112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2785</Words>
  <Application>Microsoft Office PowerPoint</Application>
  <PresentationFormat>Лист Letter (8,5x11")</PresentationFormat>
  <Paragraphs>171</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10</vt:i4>
      </vt:variant>
    </vt:vector>
  </HeadingPairs>
  <TitlesOfParts>
    <vt:vector size="19" baseType="lpstr">
      <vt:lpstr>Trebuchet MS</vt:lpstr>
      <vt:lpstr>Arial</vt:lpstr>
      <vt:lpstr>Georgia</vt:lpstr>
      <vt:lpstr>Calibri</vt:lpstr>
      <vt:lpstr>Arial Black</vt:lpstr>
      <vt:lpstr>Times New Roman</vt:lpstr>
      <vt:lpstr>Воздушный поток</vt:lpstr>
      <vt:lpstr>Тема Office</vt:lpstr>
      <vt:lpstr>1_Воздушный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Admin</cp:lastModifiedBy>
  <cp:revision>39</cp:revision>
  <dcterms:created xsi:type="dcterms:W3CDTF">2017-06-05T11:39:42Z</dcterms:created>
  <dcterms:modified xsi:type="dcterms:W3CDTF">2019-03-31T09:55:59Z</dcterms:modified>
</cp:coreProperties>
</file>